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9" r:id="rId3"/>
    <p:sldId id="304" r:id="rId4"/>
    <p:sldId id="305" r:id="rId5"/>
    <p:sldId id="260" r:id="rId6"/>
    <p:sldId id="306" r:id="rId7"/>
    <p:sldId id="307" r:id="rId8"/>
    <p:sldId id="308" r:id="rId9"/>
    <p:sldId id="309" r:id="rId10"/>
    <p:sldId id="310" r:id="rId11"/>
    <p:sldId id="312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02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28" r:id="rId30"/>
    <p:sldId id="329" r:id="rId31"/>
    <p:sldId id="281" r:id="rId32"/>
    <p:sldId id="330" r:id="rId33"/>
    <p:sldId id="331" r:id="rId34"/>
    <p:sldId id="332" r:id="rId35"/>
    <p:sldId id="333" r:id="rId36"/>
    <p:sldId id="301" r:id="rId37"/>
    <p:sldId id="287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292" r:id="rId47"/>
    <p:sldId id="342" r:id="rId48"/>
    <p:sldId id="343" r:id="rId49"/>
    <p:sldId id="295" r:id="rId50"/>
    <p:sldId id="344" r:id="rId51"/>
    <p:sldId id="345" r:id="rId52"/>
    <p:sldId id="346" r:id="rId53"/>
    <p:sldId id="347" r:id="rId54"/>
    <p:sldId id="348" r:id="rId55"/>
    <p:sldId id="349" r:id="rId56"/>
    <p:sldId id="298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299" r:id="rId72"/>
    <p:sldId id="364" r:id="rId73"/>
    <p:sldId id="365" r:id="rId74"/>
    <p:sldId id="366" r:id="rId75"/>
    <p:sldId id="278" r:id="rId7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00CC00"/>
    <a:srgbClr val="FF99FF"/>
    <a:srgbClr val="3CBADC"/>
    <a:srgbClr val="FFFFFF"/>
    <a:srgbClr val="F77D8E"/>
    <a:srgbClr val="FF66FF"/>
    <a:srgbClr val="009900"/>
    <a:srgbClr val="008000"/>
    <a:srgbClr val="1E3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0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0D8D6-FBC5-4483-92E0-1B74B4FB7A78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31B9BEF-3C68-4487-9B7D-926177D7AF20}">
      <dgm:prSet phldrT="[文本]" custT="1"/>
      <dgm:spPr/>
      <dgm:t>
        <a:bodyPr/>
        <a:lstStyle/>
        <a:p>
          <a:r>
            <a:rPr lang="zh-CN" altLang="en-US" sz="2800" dirty="0" smtClean="0"/>
            <a:t>封装性</a:t>
          </a:r>
          <a:endParaRPr lang="zh-CN" altLang="en-US" sz="2800" dirty="0"/>
        </a:p>
      </dgm:t>
    </dgm:pt>
    <dgm:pt modelId="{AB098E22-0CA0-44B4-AC7C-620D30338A98}" type="parTrans" cxnId="{A48AA566-B375-4E90-9EA3-040BFCA4AAFB}">
      <dgm:prSet/>
      <dgm:spPr/>
      <dgm:t>
        <a:bodyPr/>
        <a:lstStyle/>
        <a:p>
          <a:endParaRPr lang="zh-CN" altLang="en-US"/>
        </a:p>
      </dgm:t>
    </dgm:pt>
    <dgm:pt modelId="{0A8885C1-68BA-469F-8161-1222AB13AC96}" type="sibTrans" cxnId="{A48AA566-B375-4E90-9EA3-040BFCA4AAFB}">
      <dgm:prSet/>
      <dgm:spPr/>
      <dgm:t>
        <a:bodyPr/>
        <a:lstStyle/>
        <a:p>
          <a:endParaRPr lang="zh-CN" altLang="en-US"/>
        </a:p>
      </dgm:t>
    </dgm:pt>
    <dgm:pt modelId="{3143C2F3-83A0-421E-AF25-2AC531192B1D}">
      <dgm:prSet phldrT="[文本]" custT="1"/>
      <dgm:spPr/>
      <dgm:t>
        <a:bodyPr/>
        <a:lstStyle/>
        <a:p>
          <a:r>
            <a:rPr lang="zh-CN" altLang="en-US" sz="2000" dirty="0" smtClean="0"/>
            <a:t>一个类的定义与使用分开。在定义一个类时，只保留一些必须的接口（方法）使类与外部联系，至于类内部定义的功能，是如何实现的，使用人员不必关心。</a:t>
          </a:r>
          <a:endParaRPr lang="zh-CN" altLang="en-US" sz="2000" dirty="0"/>
        </a:p>
      </dgm:t>
    </dgm:pt>
    <dgm:pt modelId="{FF5854EC-6363-4CCE-ACF2-9950CCDE2288}" type="parTrans" cxnId="{DEF528EC-B414-4757-8A77-4D051FECC004}">
      <dgm:prSet/>
      <dgm:spPr/>
      <dgm:t>
        <a:bodyPr/>
        <a:lstStyle/>
        <a:p>
          <a:endParaRPr lang="zh-CN" altLang="en-US"/>
        </a:p>
      </dgm:t>
    </dgm:pt>
    <dgm:pt modelId="{8830E03C-4AB6-4E95-B917-B950551CCCAA}" type="sibTrans" cxnId="{DEF528EC-B414-4757-8A77-4D051FECC004}">
      <dgm:prSet/>
      <dgm:spPr/>
      <dgm:t>
        <a:bodyPr/>
        <a:lstStyle/>
        <a:p>
          <a:endParaRPr lang="zh-CN" altLang="en-US"/>
        </a:p>
      </dgm:t>
    </dgm:pt>
    <dgm:pt modelId="{FEC68779-07B1-4F46-9B2A-3B95B5A6DF4F}">
      <dgm:prSet phldrT="[文本]" custT="1"/>
      <dgm:spPr/>
      <dgm:t>
        <a:bodyPr/>
        <a:lstStyle/>
        <a:p>
          <a:r>
            <a:rPr lang="zh-CN" altLang="en-US" sz="2800" dirty="0" smtClean="0"/>
            <a:t>继承性</a:t>
          </a:r>
          <a:endParaRPr lang="zh-CN" altLang="en-US" sz="2800" dirty="0"/>
        </a:p>
      </dgm:t>
    </dgm:pt>
    <dgm:pt modelId="{0759B129-E4F5-4D95-866D-B7C1C0392A64}" type="parTrans" cxnId="{65AC1493-41C0-45D6-85CC-A0B6D912C21C}">
      <dgm:prSet/>
      <dgm:spPr/>
      <dgm:t>
        <a:bodyPr/>
        <a:lstStyle/>
        <a:p>
          <a:endParaRPr lang="zh-CN" altLang="en-US"/>
        </a:p>
      </dgm:t>
    </dgm:pt>
    <dgm:pt modelId="{F0296183-9C2F-448B-AC5F-35EC2649B7C8}" type="sibTrans" cxnId="{65AC1493-41C0-45D6-85CC-A0B6D912C21C}">
      <dgm:prSet/>
      <dgm:spPr/>
      <dgm:t>
        <a:bodyPr/>
        <a:lstStyle/>
        <a:p>
          <a:endParaRPr lang="zh-CN" altLang="en-US"/>
        </a:p>
      </dgm:t>
    </dgm:pt>
    <dgm:pt modelId="{805E6BF6-D7C1-466E-8070-EC64A0E0EB14}">
      <dgm:prSet phldrT="[文本]" custT="1"/>
      <dgm:spPr/>
      <dgm:t>
        <a:bodyPr/>
        <a:lstStyle/>
        <a:p>
          <a:r>
            <a:rPr lang="zh-CN" altLang="en-US" sz="2000" dirty="0" smtClean="0"/>
            <a:t>一个类可以在另一个类的功能基础上定义（可以把继承理解为父类的升级版本或改造版本，但它不影响父类自身）</a:t>
          </a:r>
          <a:endParaRPr lang="zh-CN" altLang="en-US" sz="2000" dirty="0"/>
        </a:p>
      </dgm:t>
    </dgm:pt>
    <dgm:pt modelId="{1A32B56D-34A1-49C5-AB87-CC5B42F4C642}" type="parTrans" cxnId="{DECA9F9D-4E9A-47E4-B762-E009B4291BFF}">
      <dgm:prSet/>
      <dgm:spPr/>
      <dgm:t>
        <a:bodyPr/>
        <a:lstStyle/>
        <a:p>
          <a:endParaRPr lang="zh-CN" altLang="en-US"/>
        </a:p>
      </dgm:t>
    </dgm:pt>
    <dgm:pt modelId="{88D2E715-98B6-481B-AE02-F0182948191F}" type="sibTrans" cxnId="{DECA9F9D-4E9A-47E4-B762-E009B4291BFF}">
      <dgm:prSet/>
      <dgm:spPr/>
      <dgm:t>
        <a:bodyPr/>
        <a:lstStyle/>
        <a:p>
          <a:endParaRPr lang="zh-CN" altLang="en-US"/>
        </a:p>
      </dgm:t>
    </dgm:pt>
    <dgm:pt modelId="{09B63CAA-B47B-403D-B182-30E8E511F1C7}">
      <dgm:prSet phldrT="[文本]" custT="1"/>
      <dgm:spPr/>
      <dgm:t>
        <a:bodyPr/>
        <a:lstStyle/>
        <a:p>
          <a:r>
            <a:rPr lang="zh-CN" altLang="en-US" sz="2800" dirty="0" smtClean="0"/>
            <a:t>多态性</a:t>
          </a:r>
          <a:endParaRPr lang="zh-CN" altLang="en-US" sz="2800" dirty="0"/>
        </a:p>
      </dgm:t>
    </dgm:pt>
    <dgm:pt modelId="{2543CF08-F445-44C4-96AD-978220A5E812}" type="parTrans" cxnId="{44DC2EEF-E950-4F93-BFF8-F30865273ABB}">
      <dgm:prSet/>
      <dgm:spPr/>
      <dgm:t>
        <a:bodyPr/>
        <a:lstStyle/>
        <a:p>
          <a:endParaRPr lang="zh-CN" altLang="en-US"/>
        </a:p>
      </dgm:t>
    </dgm:pt>
    <dgm:pt modelId="{178E415D-4360-4480-9364-973A39E874CC}" type="sibTrans" cxnId="{44DC2EEF-E950-4F93-BFF8-F30865273ABB}">
      <dgm:prSet/>
      <dgm:spPr/>
      <dgm:t>
        <a:bodyPr/>
        <a:lstStyle/>
        <a:p>
          <a:endParaRPr lang="zh-CN" altLang="en-US"/>
        </a:p>
      </dgm:t>
    </dgm:pt>
    <dgm:pt modelId="{CF1C7DD5-D264-482B-9534-0AC26EC853E3}">
      <dgm:prSet phldrT="[文本]" custT="1"/>
      <dgm:spPr/>
      <dgm:t>
        <a:bodyPr/>
        <a:lstStyle/>
        <a:p>
          <a:r>
            <a:rPr lang="zh-CN" altLang="en-US" sz="2000" dirty="0" smtClean="0"/>
            <a:t>一个类创建出来的不同对象，调用类中的同一方法时，可以产生不同的形态</a:t>
          </a:r>
          <a:endParaRPr lang="zh-CN" altLang="en-US" sz="2000" dirty="0"/>
        </a:p>
      </dgm:t>
    </dgm:pt>
    <dgm:pt modelId="{B55E9063-670F-423F-9C37-CE6988D8A527}" type="parTrans" cxnId="{ACFD3A34-C2B8-4EF9-8CCD-A86F35B25563}">
      <dgm:prSet/>
      <dgm:spPr/>
      <dgm:t>
        <a:bodyPr/>
        <a:lstStyle/>
        <a:p>
          <a:endParaRPr lang="zh-CN" altLang="en-US"/>
        </a:p>
      </dgm:t>
    </dgm:pt>
    <dgm:pt modelId="{AD4B995B-A51D-46FE-8F52-A71BCADECF9B}" type="sibTrans" cxnId="{ACFD3A34-C2B8-4EF9-8CCD-A86F35B25563}">
      <dgm:prSet/>
      <dgm:spPr/>
      <dgm:t>
        <a:bodyPr/>
        <a:lstStyle/>
        <a:p>
          <a:endParaRPr lang="zh-CN" altLang="en-US"/>
        </a:p>
      </dgm:t>
    </dgm:pt>
    <dgm:pt modelId="{735FD377-DE24-4A7C-BC94-687A1A03C53C}" type="pres">
      <dgm:prSet presAssocID="{EF10D8D6-FBC5-4483-92E0-1B74B4FB7A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E18735D-932E-493F-8708-536FD43C9E00}" type="pres">
      <dgm:prSet presAssocID="{D31B9BEF-3C68-4487-9B7D-926177D7AF20}" presName="linNode" presStyleCnt="0"/>
      <dgm:spPr/>
    </dgm:pt>
    <dgm:pt modelId="{434C31A6-486A-448C-A39E-A3D8B056938D}" type="pres">
      <dgm:prSet presAssocID="{D31B9BEF-3C68-4487-9B7D-926177D7AF20}" presName="parentText" presStyleLbl="node1" presStyleIdx="0" presStyleCnt="3" custScaleX="56282" custScaleY="8404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B354CB-0ED4-401C-B0D8-0C3FBBCFD7A7}" type="pres">
      <dgm:prSet presAssocID="{D31B9BEF-3C68-4487-9B7D-926177D7AF20}" presName="descendantText" presStyleLbl="alignAccFollowNode1" presStyleIdx="0" presStyleCnt="3" custScaleX="120178" custScaleY="100858" custLinFactNeighborX="10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4C55D9-1466-4237-B184-ED2E92A114D2}" type="pres">
      <dgm:prSet presAssocID="{0A8885C1-68BA-469F-8161-1222AB13AC96}" presName="sp" presStyleCnt="0"/>
      <dgm:spPr/>
    </dgm:pt>
    <dgm:pt modelId="{E8C8E5D9-3A89-4A97-B87A-4A70A66B4203}" type="pres">
      <dgm:prSet presAssocID="{FEC68779-07B1-4F46-9B2A-3B95B5A6DF4F}" presName="linNode" presStyleCnt="0"/>
      <dgm:spPr/>
    </dgm:pt>
    <dgm:pt modelId="{542F6A2D-7814-4130-B4A0-7EAB8D701381}" type="pres">
      <dgm:prSet presAssocID="{FEC68779-07B1-4F46-9B2A-3B95B5A6DF4F}" presName="parentText" presStyleLbl="node1" presStyleIdx="1" presStyleCnt="3" custScaleX="56282" custScaleY="7742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6D4B28-F84D-4527-86E0-DAC977E00AEB}" type="pres">
      <dgm:prSet presAssocID="{FEC68779-07B1-4F46-9B2A-3B95B5A6DF4F}" presName="descendantText" presStyleLbl="alignAccFollowNode1" presStyleIdx="1" presStyleCnt="3" custScaleX="120474" custLinFactNeighborX="10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9C2AA7-2272-40BA-8323-9C53147F38AE}" type="pres">
      <dgm:prSet presAssocID="{F0296183-9C2F-448B-AC5F-35EC2649B7C8}" presName="sp" presStyleCnt="0"/>
      <dgm:spPr/>
    </dgm:pt>
    <dgm:pt modelId="{CAE461D3-FF8C-40BE-A6B0-1778FE61AAE9}" type="pres">
      <dgm:prSet presAssocID="{09B63CAA-B47B-403D-B182-30E8E511F1C7}" presName="linNode" presStyleCnt="0"/>
      <dgm:spPr/>
    </dgm:pt>
    <dgm:pt modelId="{5FF2A91B-A2FC-40A6-ACD3-DEF02800BB79}" type="pres">
      <dgm:prSet presAssocID="{09B63CAA-B47B-403D-B182-30E8E511F1C7}" presName="parentText" presStyleLbl="node1" presStyleIdx="2" presStyleCnt="3" custScaleX="55588" custScaleY="7964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B0B6AB-3FD8-469C-8BD6-91D5D6E7308E}" type="pres">
      <dgm:prSet presAssocID="{09B63CAA-B47B-403D-B182-30E8E511F1C7}" presName="descendantText" presStyleLbl="alignAccFollowNode1" presStyleIdx="2" presStyleCnt="3" custScaleX="121479" custLinFactNeighborX="10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8AA566-B375-4E90-9EA3-040BFCA4AAFB}" srcId="{EF10D8D6-FBC5-4483-92E0-1B74B4FB7A78}" destId="{D31B9BEF-3C68-4487-9B7D-926177D7AF20}" srcOrd="0" destOrd="0" parTransId="{AB098E22-0CA0-44B4-AC7C-620D30338A98}" sibTransId="{0A8885C1-68BA-469F-8161-1222AB13AC96}"/>
    <dgm:cxn modelId="{0B539FF7-54C0-4E7C-92ED-4E613C2F87FA}" type="presOf" srcId="{CF1C7DD5-D264-482B-9534-0AC26EC853E3}" destId="{3EB0B6AB-3FD8-469C-8BD6-91D5D6E7308E}" srcOrd="0" destOrd="0" presId="urn:microsoft.com/office/officeart/2005/8/layout/vList5"/>
    <dgm:cxn modelId="{ACFD3A34-C2B8-4EF9-8CCD-A86F35B25563}" srcId="{09B63CAA-B47B-403D-B182-30E8E511F1C7}" destId="{CF1C7DD5-D264-482B-9534-0AC26EC853E3}" srcOrd="0" destOrd="0" parTransId="{B55E9063-670F-423F-9C37-CE6988D8A527}" sibTransId="{AD4B995B-A51D-46FE-8F52-A71BCADECF9B}"/>
    <dgm:cxn modelId="{01F3A3B6-963C-409A-9986-7A990133D3DE}" type="presOf" srcId="{09B63CAA-B47B-403D-B182-30E8E511F1C7}" destId="{5FF2A91B-A2FC-40A6-ACD3-DEF02800BB79}" srcOrd="0" destOrd="0" presId="urn:microsoft.com/office/officeart/2005/8/layout/vList5"/>
    <dgm:cxn modelId="{DEF528EC-B414-4757-8A77-4D051FECC004}" srcId="{D31B9BEF-3C68-4487-9B7D-926177D7AF20}" destId="{3143C2F3-83A0-421E-AF25-2AC531192B1D}" srcOrd="0" destOrd="0" parTransId="{FF5854EC-6363-4CCE-ACF2-9950CCDE2288}" sibTransId="{8830E03C-4AB6-4E95-B917-B950551CCCAA}"/>
    <dgm:cxn modelId="{A9A7E19A-B566-4A97-9558-7E2CC9394F2C}" type="presOf" srcId="{3143C2F3-83A0-421E-AF25-2AC531192B1D}" destId="{E4B354CB-0ED4-401C-B0D8-0C3FBBCFD7A7}" srcOrd="0" destOrd="0" presId="urn:microsoft.com/office/officeart/2005/8/layout/vList5"/>
    <dgm:cxn modelId="{44DC2EEF-E950-4F93-BFF8-F30865273ABB}" srcId="{EF10D8D6-FBC5-4483-92E0-1B74B4FB7A78}" destId="{09B63CAA-B47B-403D-B182-30E8E511F1C7}" srcOrd="2" destOrd="0" parTransId="{2543CF08-F445-44C4-96AD-978220A5E812}" sibTransId="{178E415D-4360-4480-9364-973A39E874CC}"/>
    <dgm:cxn modelId="{2F341A66-92F0-4452-814C-829D6DE01DE2}" type="presOf" srcId="{805E6BF6-D7C1-466E-8070-EC64A0E0EB14}" destId="{376D4B28-F84D-4527-86E0-DAC977E00AEB}" srcOrd="0" destOrd="0" presId="urn:microsoft.com/office/officeart/2005/8/layout/vList5"/>
    <dgm:cxn modelId="{46421D74-2342-4B4B-BED5-4B1059922CB8}" type="presOf" srcId="{FEC68779-07B1-4F46-9B2A-3B95B5A6DF4F}" destId="{542F6A2D-7814-4130-B4A0-7EAB8D701381}" srcOrd="0" destOrd="0" presId="urn:microsoft.com/office/officeart/2005/8/layout/vList5"/>
    <dgm:cxn modelId="{E0E87A13-35AA-40A0-80E4-87A001E641F5}" type="presOf" srcId="{D31B9BEF-3C68-4487-9B7D-926177D7AF20}" destId="{434C31A6-486A-448C-A39E-A3D8B056938D}" srcOrd="0" destOrd="0" presId="urn:microsoft.com/office/officeart/2005/8/layout/vList5"/>
    <dgm:cxn modelId="{65AC1493-41C0-45D6-85CC-A0B6D912C21C}" srcId="{EF10D8D6-FBC5-4483-92E0-1B74B4FB7A78}" destId="{FEC68779-07B1-4F46-9B2A-3B95B5A6DF4F}" srcOrd="1" destOrd="0" parTransId="{0759B129-E4F5-4D95-866D-B7C1C0392A64}" sibTransId="{F0296183-9C2F-448B-AC5F-35EC2649B7C8}"/>
    <dgm:cxn modelId="{DECA9F9D-4E9A-47E4-B762-E009B4291BFF}" srcId="{FEC68779-07B1-4F46-9B2A-3B95B5A6DF4F}" destId="{805E6BF6-D7C1-466E-8070-EC64A0E0EB14}" srcOrd="0" destOrd="0" parTransId="{1A32B56D-34A1-49C5-AB87-CC5B42F4C642}" sibTransId="{88D2E715-98B6-481B-AE02-F0182948191F}"/>
    <dgm:cxn modelId="{093C6C55-DDA4-4776-BC2A-9E43111E38A7}" type="presOf" srcId="{EF10D8D6-FBC5-4483-92E0-1B74B4FB7A78}" destId="{735FD377-DE24-4A7C-BC94-687A1A03C53C}" srcOrd="0" destOrd="0" presId="urn:microsoft.com/office/officeart/2005/8/layout/vList5"/>
    <dgm:cxn modelId="{516D795A-AF0C-4545-9669-7B4EB6EA5B86}" type="presParOf" srcId="{735FD377-DE24-4A7C-BC94-687A1A03C53C}" destId="{FE18735D-932E-493F-8708-536FD43C9E00}" srcOrd="0" destOrd="0" presId="urn:microsoft.com/office/officeart/2005/8/layout/vList5"/>
    <dgm:cxn modelId="{72599BDB-DA4B-4418-9CC0-D718ACED5A27}" type="presParOf" srcId="{FE18735D-932E-493F-8708-536FD43C9E00}" destId="{434C31A6-486A-448C-A39E-A3D8B056938D}" srcOrd="0" destOrd="0" presId="urn:microsoft.com/office/officeart/2005/8/layout/vList5"/>
    <dgm:cxn modelId="{4288C5A3-A978-4597-B601-7E8A99E95F04}" type="presParOf" srcId="{FE18735D-932E-493F-8708-536FD43C9E00}" destId="{E4B354CB-0ED4-401C-B0D8-0C3FBBCFD7A7}" srcOrd="1" destOrd="0" presId="urn:microsoft.com/office/officeart/2005/8/layout/vList5"/>
    <dgm:cxn modelId="{8FE43620-582A-4066-BD5D-E4DA7B3047ED}" type="presParOf" srcId="{735FD377-DE24-4A7C-BC94-687A1A03C53C}" destId="{3E4C55D9-1466-4237-B184-ED2E92A114D2}" srcOrd="1" destOrd="0" presId="urn:microsoft.com/office/officeart/2005/8/layout/vList5"/>
    <dgm:cxn modelId="{EA7D994C-C583-4E84-B561-5E701729204D}" type="presParOf" srcId="{735FD377-DE24-4A7C-BC94-687A1A03C53C}" destId="{E8C8E5D9-3A89-4A97-B87A-4A70A66B4203}" srcOrd="2" destOrd="0" presId="urn:microsoft.com/office/officeart/2005/8/layout/vList5"/>
    <dgm:cxn modelId="{AE0BC01B-CE34-4EBF-A198-180E40BF44B3}" type="presParOf" srcId="{E8C8E5D9-3A89-4A97-B87A-4A70A66B4203}" destId="{542F6A2D-7814-4130-B4A0-7EAB8D701381}" srcOrd="0" destOrd="0" presId="urn:microsoft.com/office/officeart/2005/8/layout/vList5"/>
    <dgm:cxn modelId="{91F16AFC-5017-4CAC-A083-A05A56E6519C}" type="presParOf" srcId="{E8C8E5D9-3A89-4A97-B87A-4A70A66B4203}" destId="{376D4B28-F84D-4527-86E0-DAC977E00AEB}" srcOrd="1" destOrd="0" presId="urn:microsoft.com/office/officeart/2005/8/layout/vList5"/>
    <dgm:cxn modelId="{DDF729C0-3A24-4B3C-B45F-C50B50D75F64}" type="presParOf" srcId="{735FD377-DE24-4A7C-BC94-687A1A03C53C}" destId="{8B9C2AA7-2272-40BA-8323-9C53147F38AE}" srcOrd="3" destOrd="0" presId="urn:microsoft.com/office/officeart/2005/8/layout/vList5"/>
    <dgm:cxn modelId="{57232D57-427E-4D10-93CD-3D96575D39E8}" type="presParOf" srcId="{735FD377-DE24-4A7C-BC94-687A1A03C53C}" destId="{CAE461D3-FF8C-40BE-A6B0-1778FE61AAE9}" srcOrd="4" destOrd="0" presId="urn:microsoft.com/office/officeart/2005/8/layout/vList5"/>
    <dgm:cxn modelId="{EEAA9E72-945E-4322-A6F9-9E07E287C672}" type="presParOf" srcId="{CAE461D3-FF8C-40BE-A6B0-1778FE61AAE9}" destId="{5FF2A91B-A2FC-40A6-ACD3-DEF02800BB79}" srcOrd="0" destOrd="0" presId="urn:microsoft.com/office/officeart/2005/8/layout/vList5"/>
    <dgm:cxn modelId="{56C3A0E2-856C-41DD-8FF4-AA1264F71F39}" type="presParOf" srcId="{CAE461D3-FF8C-40BE-A6B0-1778FE61AAE9}" destId="{3EB0B6AB-3FD8-469C-8BD6-91D5D6E730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C283A6-3C98-4378-AFCE-B470BF8A35A9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A5B3CD5-F640-4EA1-A3E0-103A866C01B3}">
      <dgm:prSet phldrT="[文本]" custT="1"/>
      <dgm:spPr/>
      <dgm:t>
        <a:bodyPr/>
        <a:lstStyle/>
        <a:p>
          <a:r>
            <a:rPr lang="zh-CN" altLang="en-US" sz="2000" dirty="0" smtClean="0"/>
            <a:t>交通工具</a:t>
          </a:r>
          <a:endParaRPr lang="zh-CN" altLang="en-US" sz="2000" dirty="0"/>
        </a:p>
      </dgm:t>
    </dgm:pt>
    <dgm:pt modelId="{9F589B92-6867-48BE-83E4-4F32A52494FB}" type="parTrans" cxnId="{ED532A4B-6435-4DA6-B73F-7BFBF0F1C9C7}">
      <dgm:prSet/>
      <dgm:spPr/>
      <dgm:t>
        <a:bodyPr/>
        <a:lstStyle/>
        <a:p>
          <a:endParaRPr lang="zh-CN" altLang="en-US" sz="2000"/>
        </a:p>
      </dgm:t>
    </dgm:pt>
    <dgm:pt modelId="{C6E16E82-F168-4EBC-B10A-25A2D89F90C7}" type="sibTrans" cxnId="{ED532A4B-6435-4DA6-B73F-7BFBF0F1C9C7}">
      <dgm:prSet/>
      <dgm:spPr/>
      <dgm:t>
        <a:bodyPr/>
        <a:lstStyle/>
        <a:p>
          <a:endParaRPr lang="zh-CN" altLang="en-US" sz="2000"/>
        </a:p>
      </dgm:t>
    </dgm:pt>
    <dgm:pt modelId="{6BEF9EAD-71E3-4B9A-9EDB-189A43B9C37E}">
      <dgm:prSet phldrT="[文本]" custT="1"/>
      <dgm:spPr/>
      <dgm:t>
        <a:bodyPr/>
        <a:lstStyle/>
        <a:p>
          <a:r>
            <a:rPr lang="zh-CN" altLang="en-US" sz="2000" dirty="0" smtClean="0"/>
            <a:t>轮船</a:t>
          </a:r>
          <a:endParaRPr lang="zh-CN" altLang="en-US" sz="2000" dirty="0"/>
        </a:p>
      </dgm:t>
    </dgm:pt>
    <dgm:pt modelId="{0A0A488B-9E2C-4290-8C56-E20548EE3719}" type="parTrans" cxnId="{763B7700-FEC0-4EF8-97C3-6EBCAFB02B56}">
      <dgm:prSet custT="1"/>
      <dgm:spPr>
        <a:ln w="28575">
          <a:solidFill>
            <a:srgbClr val="C00000"/>
          </a:solidFill>
        </a:ln>
      </dgm:spPr>
      <dgm:t>
        <a:bodyPr/>
        <a:lstStyle/>
        <a:p>
          <a:endParaRPr lang="zh-CN" altLang="en-US" sz="2000"/>
        </a:p>
      </dgm:t>
    </dgm:pt>
    <dgm:pt modelId="{365C641E-DE8D-4C10-A4E8-4B3FC1D736B0}" type="sibTrans" cxnId="{763B7700-FEC0-4EF8-97C3-6EBCAFB02B56}">
      <dgm:prSet/>
      <dgm:spPr/>
      <dgm:t>
        <a:bodyPr/>
        <a:lstStyle/>
        <a:p>
          <a:endParaRPr lang="zh-CN" altLang="en-US" sz="2000"/>
        </a:p>
      </dgm:t>
    </dgm:pt>
    <dgm:pt modelId="{596EF0B4-4705-4B10-865A-CB2ECF85CB2C}">
      <dgm:prSet phldrT="[文本]" custT="1"/>
      <dgm:spPr/>
      <dgm:t>
        <a:bodyPr/>
        <a:lstStyle/>
        <a:p>
          <a:r>
            <a:rPr lang="zh-CN" altLang="en-US" sz="2000" dirty="0" smtClean="0"/>
            <a:t>货轮</a:t>
          </a:r>
          <a:endParaRPr lang="zh-CN" altLang="en-US" sz="2000" dirty="0"/>
        </a:p>
      </dgm:t>
    </dgm:pt>
    <dgm:pt modelId="{D4961F1E-220A-4D22-B586-79DC5C7F4257}" type="parTrans" cxnId="{A47F7AB8-7C9A-4FFC-BCEE-D03BAB683FEB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210E5D40-8E95-42A6-A120-FBEF4290E9AA}" type="sibTrans" cxnId="{A47F7AB8-7C9A-4FFC-BCEE-D03BAB683FEB}">
      <dgm:prSet/>
      <dgm:spPr/>
      <dgm:t>
        <a:bodyPr/>
        <a:lstStyle/>
        <a:p>
          <a:endParaRPr lang="zh-CN" altLang="en-US" sz="2000"/>
        </a:p>
      </dgm:t>
    </dgm:pt>
    <dgm:pt modelId="{32D08F2C-1DC0-448C-A788-AAB2D5518FA2}">
      <dgm:prSet phldrT="[文本]" custT="1"/>
      <dgm:spPr/>
      <dgm:t>
        <a:bodyPr/>
        <a:lstStyle/>
        <a:p>
          <a:r>
            <a:rPr lang="zh-CN" altLang="en-US" sz="2000" dirty="0" smtClean="0"/>
            <a:t>客轮</a:t>
          </a:r>
          <a:endParaRPr lang="zh-CN" altLang="en-US" sz="2000" dirty="0"/>
        </a:p>
      </dgm:t>
    </dgm:pt>
    <dgm:pt modelId="{26796699-5DD0-4FC1-AB92-05D4FC094A07}" type="parTrans" cxnId="{15ABFFA3-0CB9-4AD7-B5BF-2BB668DAC673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D43AC1EA-7B81-4C5D-9626-1707A4FCB61B}" type="sibTrans" cxnId="{15ABFFA3-0CB9-4AD7-B5BF-2BB668DAC673}">
      <dgm:prSet/>
      <dgm:spPr/>
      <dgm:t>
        <a:bodyPr/>
        <a:lstStyle/>
        <a:p>
          <a:endParaRPr lang="zh-CN" altLang="en-US" sz="2000"/>
        </a:p>
      </dgm:t>
    </dgm:pt>
    <dgm:pt modelId="{29052E7A-576E-417C-A7A9-85ED66F504EC}">
      <dgm:prSet phldrT="[文本]" custT="1"/>
      <dgm:spPr/>
      <dgm:t>
        <a:bodyPr/>
        <a:lstStyle/>
        <a:p>
          <a:r>
            <a:rPr lang="zh-CN" altLang="en-US" sz="2000" dirty="0" smtClean="0"/>
            <a:t>车辆</a:t>
          </a:r>
          <a:endParaRPr lang="zh-CN" altLang="en-US" sz="2000" dirty="0"/>
        </a:p>
      </dgm:t>
    </dgm:pt>
    <dgm:pt modelId="{CFF955D4-43ED-4BA9-BF00-9B3493F7A9BA}" type="parTrans" cxnId="{D08A4A39-B10F-4175-BCA3-A0A12A5FFCE5}">
      <dgm:prSet custT="1"/>
      <dgm:spPr>
        <a:ln w="28575">
          <a:solidFill>
            <a:srgbClr val="C00000"/>
          </a:solidFill>
        </a:ln>
      </dgm:spPr>
      <dgm:t>
        <a:bodyPr/>
        <a:lstStyle/>
        <a:p>
          <a:endParaRPr lang="zh-CN" altLang="en-US" sz="2000"/>
        </a:p>
      </dgm:t>
    </dgm:pt>
    <dgm:pt modelId="{96AA3FDC-C04F-4FDE-8C46-AC2190365318}" type="sibTrans" cxnId="{D08A4A39-B10F-4175-BCA3-A0A12A5FFCE5}">
      <dgm:prSet/>
      <dgm:spPr/>
      <dgm:t>
        <a:bodyPr/>
        <a:lstStyle/>
        <a:p>
          <a:endParaRPr lang="zh-CN" altLang="en-US" sz="2000"/>
        </a:p>
      </dgm:t>
    </dgm:pt>
    <dgm:pt modelId="{760A2CDA-579F-490B-86E4-6AA1F1B9E90A}">
      <dgm:prSet phldrT="[文本]" custT="1"/>
      <dgm:spPr/>
      <dgm:t>
        <a:bodyPr/>
        <a:lstStyle/>
        <a:p>
          <a:r>
            <a:rPr lang="zh-CN" altLang="en-US" sz="2000" dirty="0" smtClean="0"/>
            <a:t>火车</a:t>
          </a:r>
          <a:endParaRPr lang="zh-CN" altLang="en-US" sz="2000" dirty="0"/>
        </a:p>
      </dgm:t>
    </dgm:pt>
    <dgm:pt modelId="{2511008A-0A0E-4B20-85D3-50BF7DE7CB11}" type="parTrans" cxnId="{EAD922E3-9243-4F04-8B50-D4C3245FFA84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A04A7A28-9436-4EF5-B2BE-81328A47CE8F}" type="sibTrans" cxnId="{EAD922E3-9243-4F04-8B50-D4C3245FFA84}">
      <dgm:prSet/>
      <dgm:spPr/>
      <dgm:t>
        <a:bodyPr/>
        <a:lstStyle/>
        <a:p>
          <a:endParaRPr lang="zh-CN" altLang="en-US" sz="2000"/>
        </a:p>
      </dgm:t>
    </dgm:pt>
    <dgm:pt modelId="{61626EDC-58B0-4CFF-9994-C1CD34592BB6}">
      <dgm:prSet custT="1"/>
      <dgm:spPr/>
      <dgm:t>
        <a:bodyPr/>
        <a:lstStyle/>
        <a:p>
          <a:r>
            <a:rPr lang="zh-CN" altLang="en-US" sz="2000" dirty="0" smtClean="0"/>
            <a:t>汽车</a:t>
          </a:r>
          <a:endParaRPr lang="zh-CN" altLang="en-US" sz="2000" dirty="0"/>
        </a:p>
      </dgm:t>
    </dgm:pt>
    <dgm:pt modelId="{241C198F-C758-4F4B-B1CF-9BD51C53520A}" type="parTrans" cxnId="{45CB8C72-19B0-44DA-903A-E451B1932E4C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45365239-E875-4007-87CB-DD7F7CECE024}" type="sibTrans" cxnId="{45CB8C72-19B0-44DA-903A-E451B1932E4C}">
      <dgm:prSet/>
      <dgm:spPr/>
      <dgm:t>
        <a:bodyPr/>
        <a:lstStyle/>
        <a:p>
          <a:endParaRPr lang="zh-CN" altLang="en-US" sz="2000"/>
        </a:p>
      </dgm:t>
    </dgm:pt>
    <dgm:pt modelId="{079DB458-1F33-4460-9714-B0E2265CE30A}">
      <dgm:prSet custT="1"/>
      <dgm:spPr/>
      <dgm:t>
        <a:bodyPr/>
        <a:lstStyle/>
        <a:p>
          <a:r>
            <a:rPr lang="zh-CN" altLang="en-US" sz="2000" dirty="0" smtClean="0"/>
            <a:t>飞机</a:t>
          </a:r>
          <a:endParaRPr lang="zh-CN" altLang="en-US" sz="2000" dirty="0"/>
        </a:p>
      </dgm:t>
    </dgm:pt>
    <dgm:pt modelId="{9CC37A40-6D00-4910-9FDB-8C05B838D731}" type="parTrans" cxnId="{900299C7-1B70-4475-BBE6-987798C4E1A0}">
      <dgm:prSet custT="1"/>
      <dgm:spPr>
        <a:ln w="28575">
          <a:solidFill>
            <a:srgbClr val="C00000"/>
          </a:solidFill>
        </a:ln>
      </dgm:spPr>
      <dgm:t>
        <a:bodyPr/>
        <a:lstStyle/>
        <a:p>
          <a:endParaRPr lang="zh-CN" altLang="en-US" sz="2000"/>
        </a:p>
      </dgm:t>
    </dgm:pt>
    <dgm:pt modelId="{6507A396-A9BB-457B-9B2D-971B546CDDAB}" type="sibTrans" cxnId="{900299C7-1B70-4475-BBE6-987798C4E1A0}">
      <dgm:prSet/>
      <dgm:spPr/>
      <dgm:t>
        <a:bodyPr/>
        <a:lstStyle/>
        <a:p>
          <a:endParaRPr lang="zh-CN" altLang="en-US" sz="2000"/>
        </a:p>
      </dgm:t>
    </dgm:pt>
    <dgm:pt modelId="{53170C51-26B5-4EBE-8E13-4E090A7E3ED6}">
      <dgm:prSet custT="1"/>
      <dgm:spPr/>
      <dgm:t>
        <a:bodyPr/>
        <a:lstStyle/>
        <a:p>
          <a:r>
            <a:rPr lang="zh-CN" altLang="en-US" sz="2000" dirty="0" smtClean="0"/>
            <a:t>客机</a:t>
          </a:r>
          <a:endParaRPr lang="zh-CN" altLang="en-US" sz="2000" dirty="0"/>
        </a:p>
      </dgm:t>
    </dgm:pt>
    <dgm:pt modelId="{11172ECF-E52F-4496-A3D2-2E8356A955D3}" type="parTrans" cxnId="{DEB81B1E-44C4-4796-8486-1DD689B815E7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84FC5D25-8247-42FA-B35C-5E5DD0C40C2A}" type="sibTrans" cxnId="{DEB81B1E-44C4-4796-8486-1DD689B815E7}">
      <dgm:prSet/>
      <dgm:spPr/>
      <dgm:t>
        <a:bodyPr/>
        <a:lstStyle/>
        <a:p>
          <a:endParaRPr lang="zh-CN" altLang="en-US" sz="2000"/>
        </a:p>
      </dgm:t>
    </dgm:pt>
    <dgm:pt modelId="{27F55524-8C15-42B9-8DAF-ACC62EC639B4}">
      <dgm:prSet custT="1"/>
      <dgm:spPr/>
      <dgm:t>
        <a:bodyPr/>
        <a:lstStyle/>
        <a:p>
          <a:r>
            <a:rPr lang="zh-CN" altLang="en-US" sz="2000" dirty="0" smtClean="0"/>
            <a:t>运输机</a:t>
          </a:r>
          <a:endParaRPr lang="zh-CN" altLang="en-US" sz="2000" dirty="0"/>
        </a:p>
      </dgm:t>
    </dgm:pt>
    <dgm:pt modelId="{0BFD04C4-F0E3-4270-932B-AEB8A903E614}" type="parTrans" cxnId="{F970F592-2A1B-47BA-BCE8-4F7DCF6F21F1}">
      <dgm:prSet custT="1"/>
      <dgm:spPr>
        <a:ln w="28575">
          <a:solidFill>
            <a:srgbClr val="009900"/>
          </a:solidFill>
        </a:ln>
      </dgm:spPr>
      <dgm:t>
        <a:bodyPr/>
        <a:lstStyle/>
        <a:p>
          <a:endParaRPr lang="zh-CN" altLang="en-US" sz="2000"/>
        </a:p>
      </dgm:t>
    </dgm:pt>
    <dgm:pt modelId="{AC00F1D2-5836-4B7B-9F66-3C3D2B6F691C}" type="sibTrans" cxnId="{F970F592-2A1B-47BA-BCE8-4F7DCF6F21F1}">
      <dgm:prSet/>
      <dgm:spPr/>
      <dgm:t>
        <a:bodyPr/>
        <a:lstStyle/>
        <a:p>
          <a:endParaRPr lang="zh-CN" altLang="en-US" sz="2000"/>
        </a:p>
      </dgm:t>
    </dgm:pt>
    <dgm:pt modelId="{F1B9E0CF-458A-407E-A643-1096E7D783EC}" type="pres">
      <dgm:prSet presAssocID="{D2C283A6-3C98-4378-AFCE-B470BF8A35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5538C6-5A4C-411B-8E93-838E81B6C7F0}" type="pres">
      <dgm:prSet presAssocID="{2A5B3CD5-F640-4EA1-A3E0-103A866C01B3}" presName="root1" presStyleCnt="0"/>
      <dgm:spPr/>
    </dgm:pt>
    <dgm:pt modelId="{EBA53179-EDEE-409D-B916-F68AFC62DA56}" type="pres">
      <dgm:prSet presAssocID="{2A5B3CD5-F640-4EA1-A3E0-103A866C01B3}" presName="LevelOneTextNode" presStyleLbl="node0" presStyleIdx="0" presStyleCnt="1" custLinFactNeighborX="-890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223FB9-5011-4EF2-8FA7-A9AF1EBBC3C3}" type="pres">
      <dgm:prSet presAssocID="{2A5B3CD5-F640-4EA1-A3E0-103A866C01B3}" presName="level2hierChild" presStyleCnt="0"/>
      <dgm:spPr/>
    </dgm:pt>
    <dgm:pt modelId="{FE4C22D7-4175-4714-9C8C-55CEACADD367}" type="pres">
      <dgm:prSet presAssocID="{0A0A488B-9E2C-4290-8C56-E20548EE3719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8FF5F63A-8A43-4690-AC69-B93692424BCC}" type="pres">
      <dgm:prSet presAssocID="{0A0A488B-9E2C-4290-8C56-E20548EE3719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DB23A05-D8F6-4D2B-9AD4-2ED15BF22D8A}" type="pres">
      <dgm:prSet presAssocID="{6BEF9EAD-71E3-4B9A-9EDB-189A43B9C37E}" presName="root2" presStyleCnt="0"/>
      <dgm:spPr/>
    </dgm:pt>
    <dgm:pt modelId="{7070C7DD-4DAF-41BF-8E3A-90995E826385}" type="pres">
      <dgm:prSet presAssocID="{6BEF9EAD-71E3-4B9A-9EDB-189A43B9C37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E58DA6-AC3B-4B3A-A300-A060DCD17A03}" type="pres">
      <dgm:prSet presAssocID="{6BEF9EAD-71E3-4B9A-9EDB-189A43B9C37E}" presName="level3hierChild" presStyleCnt="0"/>
      <dgm:spPr/>
    </dgm:pt>
    <dgm:pt modelId="{821FCEBB-4DC8-4FF6-ACDA-BBDBB54A8DFC}" type="pres">
      <dgm:prSet presAssocID="{D4961F1E-220A-4D22-B586-79DC5C7F4257}" presName="conn2-1" presStyleLbl="parChTrans1D3" presStyleIdx="0" presStyleCnt="6"/>
      <dgm:spPr/>
      <dgm:t>
        <a:bodyPr/>
        <a:lstStyle/>
        <a:p>
          <a:endParaRPr lang="zh-CN" altLang="en-US"/>
        </a:p>
      </dgm:t>
    </dgm:pt>
    <dgm:pt modelId="{2CCAC67D-2A8A-4273-BC41-B878A5DEE26E}" type="pres">
      <dgm:prSet presAssocID="{D4961F1E-220A-4D22-B586-79DC5C7F4257}" presName="connTx" presStyleLbl="parChTrans1D3" presStyleIdx="0" presStyleCnt="6"/>
      <dgm:spPr/>
      <dgm:t>
        <a:bodyPr/>
        <a:lstStyle/>
        <a:p>
          <a:endParaRPr lang="zh-CN" altLang="en-US"/>
        </a:p>
      </dgm:t>
    </dgm:pt>
    <dgm:pt modelId="{79867DE4-3E91-4EB5-914D-FADEDCCD3A75}" type="pres">
      <dgm:prSet presAssocID="{596EF0B4-4705-4B10-865A-CB2ECF85CB2C}" presName="root2" presStyleCnt="0"/>
      <dgm:spPr/>
    </dgm:pt>
    <dgm:pt modelId="{2EE6AC92-7297-47CD-AAC3-507864DA8AF4}" type="pres">
      <dgm:prSet presAssocID="{596EF0B4-4705-4B10-865A-CB2ECF85CB2C}" presName="LevelTwoTextNode" presStyleLbl="node3" presStyleIdx="0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6E00BB-112B-4418-80F5-72B366F56E2E}" type="pres">
      <dgm:prSet presAssocID="{596EF0B4-4705-4B10-865A-CB2ECF85CB2C}" presName="level3hierChild" presStyleCnt="0"/>
      <dgm:spPr/>
    </dgm:pt>
    <dgm:pt modelId="{A8DD5A72-9617-4D51-BA16-9D4FE0A15A33}" type="pres">
      <dgm:prSet presAssocID="{26796699-5DD0-4FC1-AB92-05D4FC094A07}" presName="conn2-1" presStyleLbl="parChTrans1D3" presStyleIdx="1" presStyleCnt="6"/>
      <dgm:spPr/>
      <dgm:t>
        <a:bodyPr/>
        <a:lstStyle/>
        <a:p>
          <a:endParaRPr lang="zh-CN" altLang="en-US"/>
        </a:p>
      </dgm:t>
    </dgm:pt>
    <dgm:pt modelId="{E397AFD3-FFC7-4D3A-AE04-68A1AFEF5EF2}" type="pres">
      <dgm:prSet presAssocID="{26796699-5DD0-4FC1-AB92-05D4FC094A07}" presName="connTx" presStyleLbl="parChTrans1D3" presStyleIdx="1" presStyleCnt="6"/>
      <dgm:spPr/>
      <dgm:t>
        <a:bodyPr/>
        <a:lstStyle/>
        <a:p>
          <a:endParaRPr lang="zh-CN" altLang="en-US"/>
        </a:p>
      </dgm:t>
    </dgm:pt>
    <dgm:pt modelId="{A7871EC3-0C14-4500-A069-0B55781E152D}" type="pres">
      <dgm:prSet presAssocID="{32D08F2C-1DC0-448C-A788-AAB2D5518FA2}" presName="root2" presStyleCnt="0"/>
      <dgm:spPr/>
    </dgm:pt>
    <dgm:pt modelId="{F216C01E-EA33-40CC-8E69-14B8AFEFD72C}" type="pres">
      <dgm:prSet presAssocID="{32D08F2C-1DC0-448C-A788-AAB2D5518FA2}" presName="LevelTwoTextNode" presStyleLbl="node3" presStyleIdx="1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2888F4-1A5E-4F8D-904A-3ACEE5920FFC}" type="pres">
      <dgm:prSet presAssocID="{32D08F2C-1DC0-448C-A788-AAB2D5518FA2}" presName="level3hierChild" presStyleCnt="0"/>
      <dgm:spPr/>
    </dgm:pt>
    <dgm:pt modelId="{7B4839E1-2EDA-48AA-95DF-5A6F5C95C0B8}" type="pres">
      <dgm:prSet presAssocID="{CFF955D4-43ED-4BA9-BF00-9B3493F7A9B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C0C2BFCB-B029-494A-868C-4A48BA5E9932}" type="pres">
      <dgm:prSet presAssocID="{CFF955D4-43ED-4BA9-BF00-9B3493F7A9B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197E2F-2607-41C4-B4DE-7F407AFDEBA6}" type="pres">
      <dgm:prSet presAssocID="{29052E7A-576E-417C-A7A9-85ED66F504EC}" presName="root2" presStyleCnt="0"/>
      <dgm:spPr/>
    </dgm:pt>
    <dgm:pt modelId="{DE4AC1DB-4B69-4564-BCD9-02541E74AB0C}" type="pres">
      <dgm:prSet presAssocID="{29052E7A-576E-417C-A7A9-85ED66F504E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9E4D80-8D44-49CA-A546-C022B004AF6C}" type="pres">
      <dgm:prSet presAssocID="{29052E7A-576E-417C-A7A9-85ED66F504EC}" presName="level3hierChild" presStyleCnt="0"/>
      <dgm:spPr/>
    </dgm:pt>
    <dgm:pt modelId="{AF73A406-30F9-46AD-9BE4-2D13E6D4EC0E}" type="pres">
      <dgm:prSet presAssocID="{2511008A-0A0E-4B20-85D3-50BF7DE7CB11}" presName="conn2-1" presStyleLbl="parChTrans1D3" presStyleIdx="2" presStyleCnt="6"/>
      <dgm:spPr/>
      <dgm:t>
        <a:bodyPr/>
        <a:lstStyle/>
        <a:p>
          <a:endParaRPr lang="zh-CN" altLang="en-US"/>
        </a:p>
      </dgm:t>
    </dgm:pt>
    <dgm:pt modelId="{82CE5C85-5896-499D-8FE4-345B7CEBAFC7}" type="pres">
      <dgm:prSet presAssocID="{2511008A-0A0E-4B20-85D3-50BF7DE7CB11}" presName="connTx" presStyleLbl="parChTrans1D3" presStyleIdx="2" presStyleCnt="6"/>
      <dgm:spPr/>
      <dgm:t>
        <a:bodyPr/>
        <a:lstStyle/>
        <a:p>
          <a:endParaRPr lang="zh-CN" altLang="en-US"/>
        </a:p>
      </dgm:t>
    </dgm:pt>
    <dgm:pt modelId="{8682AFA1-59BD-4DE6-9485-7FEB9B383A8C}" type="pres">
      <dgm:prSet presAssocID="{760A2CDA-579F-490B-86E4-6AA1F1B9E90A}" presName="root2" presStyleCnt="0"/>
      <dgm:spPr/>
    </dgm:pt>
    <dgm:pt modelId="{7658A349-42E4-4D0C-8C17-B887CA1FD948}" type="pres">
      <dgm:prSet presAssocID="{760A2CDA-579F-490B-86E4-6AA1F1B9E90A}" presName="LevelTwoTextNode" presStyleLbl="node3" presStyleIdx="2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A0DB9E-0B77-41EB-9C11-61F24C4CCE0A}" type="pres">
      <dgm:prSet presAssocID="{760A2CDA-579F-490B-86E4-6AA1F1B9E90A}" presName="level3hierChild" presStyleCnt="0"/>
      <dgm:spPr/>
    </dgm:pt>
    <dgm:pt modelId="{E7FA165A-0140-478B-BAF1-FE817C76ABB0}" type="pres">
      <dgm:prSet presAssocID="{241C198F-C758-4F4B-B1CF-9BD51C53520A}" presName="conn2-1" presStyleLbl="parChTrans1D3" presStyleIdx="3" presStyleCnt="6"/>
      <dgm:spPr/>
      <dgm:t>
        <a:bodyPr/>
        <a:lstStyle/>
        <a:p>
          <a:endParaRPr lang="zh-CN" altLang="en-US"/>
        </a:p>
      </dgm:t>
    </dgm:pt>
    <dgm:pt modelId="{DD8AF87F-C837-470F-A953-E2F1A7CC66BC}" type="pres">
      <dgm:prSet presAssocID="{241C198F-C758-4F4B-B1CF-9BD51C53520A}" presName="connTx" presStyleLbl="parChTrans1D3" presStyleIdx="3" presStyleCnt="6"/>
      <dgm:spPr/>
      <dgm:t>
        <a:bodyPr/>
        <a:lstStyle/>
        <a:p>
          <a:endParaRPr lang="zh-CN" altLang="en-US"/>
        </a:p>
      </dgm:t>
    </dgm:pt>
    <dgm:pt modelId="{89F6826B-B11F-4143-BA98-E8244CC96EAA}" type="pres">
      <dgm:prSet presAssocID="{61626EDC-58B0-4CFF-9994-C1CD34592BB6}" presName="root2" presStyleCnt="0"/>
      <dgm:spPr/>
    </dgm:pt>
    <dgm:pt modelId="{3FDA1912-6801-4EDD-AF76-A339DC8DDD35}" type="pres">
      <dgm:prSet presAssocID="{61626EDC-58B0-4CFF-9994-C1CD34592BB6}" presName="LevelTwoTextNode" presStyleLbl="node3" presStyleIdx="3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63FF5D-14F2-4699-A7CD-48D642CAB3C2}" type="pres">
      <dgm:prSet presAssocID="{61626EDC-58B0-4CFF-9994-C1CD34592BB6}" presName="level3hierChild" presStyleCnt="0"/>
      <dgm:spPr/>
    </dgm:pt>
    <dgm:pt modelId="{35AB160E-5DD8-4408-86FC-AB41873CA971}" type="pres">
      <dgm:prSet presAssocID="{9CC37A40-6D00-4910-9FDB-8C05B838D731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B7A96CE0-68DF-42E3-A29F-0785E452A160}" type="pres">
      <dgm:prSet presAssocID="{9CC37A40-6D00-4910-9FDB-8C05B838D731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194514FF-2771-4267-97FB-79B4AF9FBC89}" type="pres">
      <dgm:prSet presAssocID="{079DB458-1F33-4460-9714-B0E2265CE30A}" presName="root2" presStyleCnt="0"/>
      <dgm:spPr/>
    </dgm:pt>
    <dgm:pt modelId="{E889F7E9-201C-4F62-A4C6-B440DA86CF48}" type="pres">
      <dgm:prSet presAssocID="{079DB458-1F33-4460-9714-B0E2265CE30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E530DC-AF5B-4E7F-BF42-95DC8D85040D}" type="pres">
      <dgm:prSet presAssocID="{079DB458-1F33-4460-9714-B0E2265CE30A}" presName="level3hierChild" presStyleCnt="0"/>
      <dgm:spPr/>
    </dgm:pt>
    <dgm:pt modelId="{3394A6E3-0F10-4558-89FC-257622E2A101}" type="pres">
      <dgm:prSet presAssocID="{11172ECF-E52F-4496-A3D2-2E8356A955D3}" presName="conn2-1" presStyleLbl="parChTrans1D3" presStyleIdx="4" presStyleCnt="6"/>
      <dgm:spPr/>
      <dgm:t>
        <a:bodyPr/>
        <a:lstStyle/>
        <a:p>
          <a:endParaRPr lang="zh-CN" altLang="en-US"/>
        </a:p>
      </dgm:t>
    </dgm:pt>
    <dgm:pt modelId="{3BD53D33-A5A3-4E02-AA04-A95CFACAF745}" type="pres">
      <dgm:prSet presAssocID="{11172ECF-E52F-4496-A3D2-2E8356A955D3}" presName="connTx" presStyleLbl="parChTrans1D3" presStyleIdx="4" presStyleCnt="6"/>
      <dgm:spPr/>
      <dgm:t>
        <a:bodyPr/>
        <a:lstStyle/>
        <a:p>
          <a:endParaRPr lang="zh-CN" altLang="en-US"/>
        </a:p>
      </dgm:t>
    </dgm:pt>
    <dgm:pt modelId="{59243BE5-E6BD-4B2F-A493-F2A05B540E2F}" type="pres">
      <dgm:prSet presAssocID="{53170C51-26B5-4EBE-8E13-4E090A7E3ED6}" presName="root2" presStyleCnt="0"/>
      <dgm:spPr/>
    </dgm:pt>
    <dgm:pt modelId="{25869F28-707C-4A73-875F-084F76E2A74F}" type="pres">
      <dgm:prSet presAssocID="{53170C51-26B5-4EBE-8E13-4E090A7E3ED6}" presName="LevelTwoTextNode" presStyleLbl="node3" presStyleIdx="4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B6B66C-9682-47F0-A0DE-07C86F0A53F7}" type="pres">
      <dgm:prSet presAssocID="{53170C51-26B5-4EBE-8E13-4E090A7E3ED6}" presName="level3hierChild" presStyleCnt="0"/>
      <dgm:spPr/>
    </dgm:pt>
    <dgm:pt modelId="{ABBBA148-F44D-4C5B-BEE0-91FEF5665459}" type="pres">
      <dgm:prSet presAssocID="{0BFD04C4-F0E3-4270-932B-AEB8A903E614}" presName="conn2-1" presStyleLbl="parChTrans1D3" presStyleIdx="5" presStyleCnt="6"/>
      <dgm:spPr/>
      <dgm:t>
        <a:bodyPr/>
        <a:lstStyle/>
        <a:p>
          <a:endParaRPr lang="zh-CN" altLang="en-US"/>
        </a:p>
      </dgm:t>
    </dgm:pt>
    <dgm:pt modelId="{98904210-0D06-456D-88EF-1B8E111F7B87}" type="pres">
      <dgm:prSet presAssocID="{0BFD04C4-F0E3-4270-932B-AEB8A903E614}" presName="connTx" presStyleLbl="parChTrans1D3" presStyleIdx="5" presStyleCnt="6"/>
      <dgm:spPr/>
      <dgm:t>
        <a:bodyPr/>
        <a:lstStyle/>
        <a:p>
          <a:endParaRPr lang="zh-CN" altLang="en-US"/>
        </a:p>
      </dgm:t>
    </dgm:pt>
    <dgm:pt modelId="{B4BB9CEC-A745-4985-8D83-E6AD7B2D8967}" type="pres">
      <dgm:prSet presAssocID="{27F55524-8C15-42B9-8DAF-ACC62EC639B4}" presName="root2" presStyleCnt="0"/>
      <dgm:spPr/>
    </dgm:pt>
    <dgm:pt modelId="{291887A4-6134-4686-82FF-13ED4FB1C0C0}" type="pres">
      <dgm:prSet presAssocID="{27F55524-8C15-42B9-8DAF-ACC62EC639B4}" presName="LevelTwoTextNode" presStyleLbl="node3" presStyleIdx="5" presStyleCnt="6" custLinFactNeighborX="676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954DD6-F8C1-43B2-A0F2-449C7C68FA76}" type="pres">
      <dgm:prSet presAssocID="{27F55524-8C15-42B9-8DAF-ACC62EC639B4}" presName="level3hierChild" presStyleCnt="0"/>
      <dgm:spPr/>
    </dgm:pt>
  </dgm:ptLst>
  <dgm:cxnLst>
    <dgm:cxn modelId="{45CB8C72-19B0-44DA-903A-E451B1932E4C}" srcId="{29052E7A-576E-417C-A7A9-85ED66F504EC}" destId="{61626EDC-58B0-4CFF-9994-C1CD34592BB6}" srcOrd="1" destOrd="0" parTransId="{241C198F-C758-4F4B-B1CF-9BD51C53520A}" sibTransId="{45365239-E875-4007-87CB-DD7F7CECE024}"/>
    <dgm:cxn modelId="{F190D7A8-FCC8-4E19-AC3C-BB9147B4EC4B}" type="presOf" srcId="{CFF955D4-43ED-4BA9-BF00-9B3493F7A9BA}" destId="{C0C2BFCB-B029-494A-868C-4A48BA5E9932}" srcOrd="1" destOrd="0" presId="urn:microsoft.com/office/officeart/2005/8/layout/hierarchy2"/>
    <dgm:cxn modelId="{900299C7-1B70-4475-BBE6-987798C4E1A0}" srcId="{2A5B3CD5-F640-4EA1-A3E0-103A866C01B3}" destId="{079DB458-1F33-4460-9714-B0E2265CE30A}" srcOrd="2" destOrd="0" parTransId="{9CC37A40-6D00-4910-9FDB-8C05B838D731}" sibTransId="{6507A396-A9BB-457B-9B2D-971B546CDDAB}"/>
    <dgm:cxn modelId="{EAD922E3-9243-4F04-8B50-D4C3245FFA84}" srcId="{29052E7A-576E-417C-A7A9-85ED66F504EC}" destId="{760A2CDA-579F-490B-86E4-6AA1F1B9E90A}" srcOrd="0" destOrd="0" parTransId="{2511008A-0A0E-4B20-85D3-50BF7DE7CB11}" sibTransId="{A04A7A28-9436-4EF5-B2BE-81328A47CE8F}"/>
    <dgm:cxn modelId="{C705B773-4F76-434A-AF77-9D95F5732E89}" type="presOf" srcId="{32D08F2C-1DC0-448C-A788-AAB2D5518FA2}" destId="{F216C01E-EA33-40CC-8E69-14B8AFEFD72C}" srcOrd="0" destOrd="0" presId="urn:microsoft.com/office/officeart/2005/8/layout/hierarchy2"/>
    <dgm:cxn modelId="{D08A4A39-B10F-4175-BCA3-A0A12A5FFCE5}" srcId="{2A5B3CD5-F640-4EA1-A3E0-103A866C01B3}" destId="{29052E7A-576E-417C-A7A9-85ED66F504EC}" srcOrd="1" destOrd="0" parTransId="{CFF955D4-43ED-4BA9-BF00-9B3493F7A9BA}" sibTransId="{96AA3FDC-C04F-4FDE-8C46-AC2190365318}"/>
    <dgm:cxn modelId="{DE8FC724-58DF-4693-BE47-C50E4F23312B}" type="presOf" srcId="{D4961F1E-220A-4D22-B586-79DC5C7F4257}" destId="{2CCAC67D-2A8A-4273-BC41-B878A5DEE26E}" srcOrd="1" destOrd="0" presId="urn:microsoft.com/office/officeart/2005/8/layout/hierarchy2"/>
    <dgm:cxn modelId="{DB387787-4A96-404F-B712-C8A7E83E8760}" type="presOf" srcId="{2511008A-0A0E-4B20-85D3-50BF7DE7CB11}" destId="{82CE5C85-5896-499D-8FE4-345B7CEBAFC7}" srcOrd="1" destOrd="0" presId="urn:microsoft.com/office/officeart/2005/8/layout/hierarchy2"/>
    <dgm:cxn modelId="{E354358A-D0BE-4538-BE91-1EF9CC0955D6}" type="presOf" srcId="{11172ECF-E52F-4496-A3D2-2E8356A955D3}" destId="{3BD53D33-A5A3-4E02-AA04-A95CFACAF745}" srcOrd="1" destOrd="0" presId="urn:microsoft.com/office/officeart/2005/8/layout/hierarchy2"/>
    <dgm:cxn modelId="{4308E426-193B-4366-9635-F8D625C4FA49}" type="presOf" srcId="{D2C283A6-3C98-4378-AFCE-B470BF8A35A9}" destId="{F1B9E0CF-458A-407E-A643-1096E7D783EC}" srcOrd="0" destOrd="0" presId="urn:microsoft.com/office/officeart/2005/8/layout/hierarchy2"/>
    <dgm:cxn modelId="{1E1DFB8F-3090-41F2-8324-F3C9FD2B478F}" type="presOf" srcId="{0A0A488B-9E2C-4290-8C56-E20548EE3719}" destId="{8FF5F63A-8A43-4690-AC69-B93692424BCC}" srcOrd="1" destOrd="0" presId="urn:microsoft.com/office/officeart/2005/8/layout/hierarchy2"/>
    <dgm:cxn modelId="{15ABFFA3-0CB9-4AD7-B5BF-2BB668DAC673}" srcId="{6BEF9EAD-71E3-4B9A-9EDB-189A43B9C37E}" destId="{32D08F2C-1DC0-448C-A788-AAB2D5518FA2}" srcOrd="1" destOrd="0" parTransId="{26796699-5DD0-4FC1-AB92-05D4FC094A07}" sibTransId="{D43AC1EA-7B81-4C5D-9626-1707A4FCB61B}"/>
    <dgm:cxn modelId="{F970F592-2A1B-47BA-BCE8-4F7DCF6F21F1}" srcId="{079DB458-1F33-4460-9714-B0E2265CE30A}" destId="{27F55524-8C15-42B9-8DAF-ACC62EC639B4}" srcOrd="1" destOrd="0" parTransId="{0BFD04C4-F0E3-4270-932B-AEB8A903E614}" sibTransId="{AC00F1D2-5836-4B7B-9F66-3C3D2B6F691C}"/>
    <dgm:cxn modelId="{B2CD383F-E025-436A-8F85-CA3D680EF870}" type="presOf" srcId="{11172ECF-E52F-4496-A3D2-2E8356A955D3}" destId="{3394A6E3-0F10-4558-89FC-257622E2A101}" srcOrd="0" destOrd="0" presId="urn:microsoft.com/office/officeart/2005/8/layout/hierarchy2"/>
    <dgm:cxn modelId="{6974FF51-2CFC-4576-BD89-853FB8333B54}" type="presOf" srcId="{9CC37A40-6D00-4910-9FDB-8C05B838D731}" destId="{35AB160E-5DD8-4408-86FC-AB41873CA971}" srcOrd="0" destOrd="0" presId="urn:microsoft.com/office/officeart/2005/8/layout/hierarchy2"/>
    <dgm:cxn modelId="{C7BCB0E4-CBF4-46F5-A7D4-81BFA5A2B800}" type="presOf" srcId="{6BEF9EAD-71E3-4B9A-9EDB-189A43B9C37E}" destId="{7070C7DD-4DAF-41BF-8E3A-90995E826385}" srcOrd="0" destOrd="0" presId="urn:microsoft.com/office/officeart/2005/8/layout/hierarchy2"/>
    <dgm:cxn modelId="{677CE639-D5E4-420F-B9E1-0337494C6272}" type="presOf" srcId="{596EF0B4-4705-4B10-865A-CB2ECF85CB2C}" destId="{2EE6AC92-7297-47CD-AAC3-507864DA8AF4}" srcOrd="0" destOrd="0" presId="urn:microsoft.com/office/officeart/2005/8/layout/hierarchy2"/>
    <dgm:cxn modelId="{A9FCF667-B61B-4B6B-BEB7-0DD8EFBE1041}" type="presOf" srcId="{61626EDC-58B0-4CFF-9994-C1CD34592BB6}" destId="{3FDA1912-6801-4EDD-AF76-A339DC8DDD35}" srcOrd="0" destOrd="0" presId="urn:microsoft.com/office/officeart/2005/8/layout/hierarchy2"/>
    <dgm:cxn modelId="{9E3246C0-BC51-4796-BA76-AB7A514A0B92}" type="presOf" srcId="{760A2CDA-579F-490B-86E4-6AA1F1B9E90A}" destId="{7658A349-42E4-4D0C-8C17-B887CA1FD948}" srcOrd="0" destOrd="0" presId="urn:microsoft.com/office/officeart/2005/8/layout/hierarchy2"/>
    <dgm:cxn modelId="{2D895FE9-80D7-4F10-9AA3-9DDCF191C1AE}" type="presOf" srcId="{241C198F-C758-4F4B-B1CF-9BD51C53520A}" destId="{E7FA165A-0140-478B-BAF1-FE817C76ABB0}" srcOrd="0" destOrd="0" presId="urn:microsoft.com/office/officeart/2005/8/layout/hierarchy2"/>
    <dgm:cxn modelId="{C85BD609-A118-4C24-9D83-7593B3C761C1}" type="presOf" srcId="{CFF955D4-43ED-4BA9-BF00-9B3493F7A9BA}" destId="{7B4839E1-2EDA-48AA-95DF-5A6F5C95C0B8}" srcOrd="0" destOrd="0" presId="urn:microsoft.com/office/officeart/2005/8/layout/hierarchy2"/>
    <dgm:cxn modelId="{2E2335C3-2891-4D66-810D-DB007441B5F9}" type="presOf" srcId="{D4961F1E-220A-4D22-B586-79DC5C7F4257}" destId="{821FCEBB-4DC8-4FF6-ACDA-BBDBB54A8DFC}" srcOrd="0" destOrd="0" presId="urn:microsoft.com/office/officeart/2005/8/layout/hierarchy2"/>
    <dgm:cxn modelId="{DEB81B1E-44C4-4796-8486-1DD689B815E7}" srcId="{079DB458-1F33-4460-9714-B0E2265CE30A}" destId="{53170C51-26B5-4EBE-8E13-4E090A7E3ED6}" srcOrd="0" destOrd="0" parTransId="{11172ECF-E52F-4496-A3D2-2E8356A955D3}" sibTransId="{84FC5D25-8247-42FA-B35C-5E5DD0C40C2A}"/>
    <dgm:cxn modelId="{E02D36A3-C6B4-4E03-A75A-E6EE55DAA8EA}" type="presOf" srcId="{26796699-5DD0-4FC1-AB92-05D4FC094A07}" destId="{A8DD5A72-9617-4D51-BA16-9D4FE0A15A33}" srcOrd="0" destOrd="0" presId="urn:microsoft.com/office/officeart/2005/8/layout/hierarchy2"/>
    <dgm:cxn modelId="{CEDAB140-5EBF-4D27-89F9-B0F176C0EA2C}" type="presOf" srcId="{0BFD04C4-F0E3-4270-932B-AEB8A903E614}" destId="{98904210-0D06-456D-88EF-1B8E111F7B87}" srcOrd="1" destOrd="0" presId="urn:microsoft.com/office/officeart/2005/8/layout/hierarchy2"/>
    <dgm:cxn modelId="{0D44100A-6051-4B41-B668-7FA08FF00FAC}" type="presOf" srcId="{0A0A488B-9E2C-4290-8C56-E20548EE3719}" destId="{FE4C22D7-4175-4714-9C8C-55CEACADD367}" srcOrd="0" destOrd="0" presId="urn:microsoft.com/office/officeart/2005/8/layout/hierarchy2"/>
    <dgm:cxn modelId="{A47F7AB8-7C9A-4FFC-BCEE-D03BAB683FEB}" srcId="{6BEF9EAD-71E3-4B9A-9EDB-189A43B9C37E}" destId="{596EF0B4-4705-4B10-865A-CB2ECF85CB2C}" srcOrd="0" destOrd="0" parTransId="{D4961F1E-220A-4D22-B586-79DC5C7F4257}" sibTransId="{210E5D40-8E95-42A6-A120-FBEF4290E9AA}"/>
    <dgm:cxn modelId="{F7D37627-34BE-4C52-9F0F-831A2153A954}" type="presOf" srcId="{9CC37A40-6D00-4910-9FDB-8C05B838D731}" destId="{B7A96CE0-68DF-42E3-A29F-0785E452A160}" srcOrd="1" destOrd="0" presId="urn:microsoft.com/office/officeart/2005/8/layout/hierarchy2"/>
    <dgm:cxn modelId="{AEB579C0-FD7D-4721-B7EC-A0F5A0459F61}" type="presOf" srcId="{2511008A-0A0E-4B20-85D3-50BF7DE7CB11}" destId="{AF73A406-30F9-46AD-9BE4-2D13E6D4EC0E}" srcOrd="0" destOrd="0" presId="urn:microsoft.com/office/officeart/2005/8/layout/hierarchy2"/>
    <dgm:cxn modelId="{AEA2A5BF-F2E9-48BB-BD57-7F7D389297E4}" type="presOf" srcId="{2A5B3CD5-F640-4EA1-A3E0-103A866C01B3}" destId="{EBA53179-EDEE-409D-B916-F68AFC62DA56}" srcOrd="0" destOrd="0" presId="urn:microsoft.com/office/officeart/2005/8/layout/hierarchy2"/>
    <dgm:cxn modelId="{1544C91D-B9F0-41E1-9FC3-36421640AF13}" type="presOf" srcId="{27F55524-8C15-42B9-8DAF-ACC62EC639B4}" destId="{291887A4-6134-4686-82FF-13ED4FB1C0C0}" srcOrd="0" destOrd="0" presId="urn:microsoft.com/office/officeart/2005/8/layout/hierarchy2"/>
    <dgm:cxn modelId="{37FDCB41-6835-4396-9BDE-68EAF0C01252}" type="presOf" srcId="{079DB458-1F33-4460-9714-B0E2265CE30A}" destId="{E889F7E9-201C-4F62-A4C6-B440DA86CF48}" srcOrd="0" destOrd="0" presId="urn:microsoft.com/office/officeart/2005/8/layout/hierarchy2"/>
    <dgm:cxn modelId="{7EDE71C3-FEDC-43D0-A23D-9024F6AA6CB8}" type="presOf" srcId="{29052E7A-576E-417C-A7A9-85ED66F504EC}" destId="{DE4AC1DB-4B69-4564-BCD9-02541E74AB0C}" srcOrd="0" destOrd="0" presId="urn:microsoft.com/office/officeart/2005/8/layout/hierarchy2"/>
    <dgm:cxn modelId="{AB7118EF-FCBB-481F-B214-11D47B6C922E}" type="presOf" srcId="{0BFD04C4-F0E3-4270-932B-AEB8A903E614}" destId="{ABBBA148-F44D-4C5B-BEE0-91FEF5665459}" srcOrd="0" destOrd="0" presId="urn:microsoft.com/office/officeart/2005/8/layout/hierarchy2"/>
    <dgm:cxn modelId="{C94C5061-B196-436E-A2CF-3368CCC538C7}" type="presOf" srcId="{241C198F-C758-4F4B-B1CF-9BD51C53520A}" destId="{DD8AF87F-C837-470F-A953-E2F1A7CC66BC}" srcOrd="1" destOrd="0" presId="urn:microsoft.com/office/officeart/2005/8/layout/hierarchy2"/>
    <dgm:cxn modelId="{628CE977-41B3-4DB9-8A18-0CF9F0B995A9}" type="presOf" srcId="{26796699-5DD0-4FC1-AB92-05D4FC094A07}" destId="{E397AFD3-FFC7-4D3A-AE04-68A1AFEF5EF2}" srcOrd="1" destOrd="0" presId="urn:microsoft.com/office/officeart/2005/8/layout/hierarchy2"/>
    <dgm:cxn modelId="{763B7700-FEC0-4EF8-97C3-6EBCAFB02B56}" srcId="{2A5B3CD5-F640-4EA1-A3E0-103A866C01B3}" destId="{6BEF9EAD-71E3-4B9A-9EDB-189A43B9C37E}" srcOrd="0" destOrd="0" parTransId="{0A0A488B-9E2C-4290-8C56-E20548EE3719}" sibTransId="{365C641E-DE8D-4C10-A4E8-4B3FC1D736B0}"/>
    <dgm:cxn modelId="{73758EDD-C178-461D-AC7A-C34C33CA4233}" type="presOf" srcId="{53170C51-26B5-4EBE-8E13-4E090A7E3ED6}" destId="{25869F28-707C-4A73-875F-084F76E2A74F}" srcOrd="0" destOrd="0" presId="urn:microsoft.com/office/officeart/2005/8/layout/hierarchy2"/>
    <dgm:cxn modelId="{ED532A4B-6435-4DA6-B73F-7BFBF0F1C9C7}" srcId="{D2C283A6-3C98-4378-AFCE-B470BF8A35A9}" destId="{2A5B3CD5-F640-4EA1-A3E0-103A866C01B3}" srcOrd="0" destOrd="0" parTransId="{9F589B92-6867-48BE-83E4-4F32A52494FB}" sibTransId="{C6E16E82-F168-4EBC-B10A-25A2D89F90C7}"/>
    <dgm:cxn modelId="{F0C2BE1B-A591-4A92-AAD8-AC48A6088D81}" type="presParOf" srcId="{F1B9E0CF-458A-407E-A643-1096E7D783EC}" destId="{0D5538C6-5A4C-411B-8E93-838E81B6C7F0}" srcOrd="0" destOrd="0" presId="urn:microsoft.com/office/officeart/2005/8/layout/hierarchy2"/>
    <dgm:cxn modelId="{DA7AF60C-DEEC-4896-A3CA-3D7BA6B9F2A1}" type="presParOf" srcId="{0D5538C6-5A4C-411B-8E93-838E81B6C7F0}" destId="{EBA53179-EDEE-409D-B916-F68AFC62DA56}" srcOrd="0" destOrd="0" presId="urn:microsoft.com/office/officeart/2005/8/layout/hierarchy2"/>
    <dgm:cxn modelId="{C2D34253-E8B3-4BD0-9C89-99425EA011EC}" type="presParOf" srcId="{0D5538C6-5A4C-411B-8E93-838E81B6C7F0}" destId="{D6223FB9-5011-4EF2-8FA7-A9AF1EBBC3C3}" srcOrd="1" destOrd="0" presId="urn:microsoft.com/office/officeart/2005/8/layout/hierarchy2"/>
    <dgm:cxn modelId="{C27487F8-2D08-4DB7-97D9-0BC16D6946F2}" type="presParOf" srcId="{D6223FB9-5011-4EF2-8FA7-A9AF1EBBC3C3}" destId="{FE4C22D7-4175-4714-9C8C-55CEACADD367}" srcOrd="0" destOrd="0" presId="urn:microsoft.com/office/officeart/2005/8/layout/hierarchy2"/>
    <dgm:cxn modelId="{5E5F660B-74B4-45FF-B2AF-8067EFFE84B3}" type="presParOf" srcId="{FE4C22D7-4175-4714-9C8C-55CEACADD367}" destId="{8FF5F63A-8A43-4690-AC69-B93692424BCC}" srcOrd="0" destOrd="0" presId="urn:microsoft.com/office/officeart/2005/8/layout/hierarchy2"/>
    <dgm:cxn modelId="{CEEBA793-E6EA-4557-B37C-D73DF99E7F89}" type="presParOf" srcId="{D6223FB9-5011-4EF2-8FA7-A9AF1EBBC3C3}" destId="{CDB23A05-D8F6-4D2B-9AD4-2ED15BF22D8A}" srcOrd="1" destOrd="0" presId="urn:microsoft.com/office/officeart/2005/8/layout/hierarchy2"/>
    <dgm:cxn modelId="{95D67BC8-3FCF-449F-A059-5AAD0EA34737}" type="presParOf" srcId="{CDB23A05-D8F6-4D2B-9AD4-2ED15BF22D8A}" destId="{7070C7DD-4DAF-41BF-8E3A-90995E826385}" srcOrd="0" destOrd="0" presId="urn:microsoft.com/office/officeart/2005/8/layout/hierarchy2"/>
    <dgm:cxn modelId="{1AE46EDF-36B6-4295-B509-E1D6144153C4}" type="presParOf" srcId="{CDB23A05-D8F6-4D2B-9AD4-2ED15BF22D8A}" destId="{04E58DA6-AC3B-4B3A-A300-A060DCD17A03}" srcOrd="1" destOrd="0" presId="urn:microsoft.com/office/officeart/2005/8/layout/hierarchy2"/>
    <dgm:cxn modelId="{E40629FC-217C-41E4-A6CC-AE3333936070}" type="presParOf" srcId="{04E58DA6-AC3B-4B3A-A300-A060DCD17A03}" destId="{821FCEBB-4DC8-4FF6-ACDA-BBDBB54A8DFC}" srcOrd="0" destOrd="0" presId="urn:microsoft.com/office/officeart/2005/8/layout/hierarchy2"/>
    <dgm:cxn modelId="{10869054-FE04-4E97-8E8F-4FBD0BFC1EE3}" type="presParOf" srcId="{821FCEBB-4DC8-4FF6-ACDA-BBDBB54A8DFC}" destId="{2CCAC67D-2A8A-4273-BC41-B878A5DEE26E}" srcOrd="0" destOrd="0" presId="urn:microsoft.com/office/officeart/2005/8/layout/hierarchy2"/>
    <dgm:cxn modelId="{E48850F4-B945-4F44-BE77-B1DA0F43EB6F}" type="presParOf" srcId="{04E58DA6-AC3B-4B3A-A300-A060DCD17A03}" destId="{79867DE4-3E91-4EB5-914D-FADEDCCD3A75}" srcOrd="1" destOrd="0" presId="urn:microsoft.com/office/officeart/2005/8/layout/hierarchy2"/>
    <dgm:cxn modelId="{36B25626-6FC5-4BEA-A5BD-14E725A9F9EC}" type="presParOf" srcId="{79867DE4-3E91-4EB5-914D-FADEDCCD3A75}" destId="{2EE6AC92-7297-47CD-AAC3-507864DA8AF4}" srcOrd="0" destOrd="0" presId="urn:microsoft.com/office/officeart/2005/8/layout/hierarchy2"/>
    <dgm:cxn modelId="{4D23F035-260A-4F83-B967-C07973BF2F47}" type="presParOf" srcId="{79867DE4-3E91-4EB5-914D-FADEDCCD3A75}" destId="{B36E00BB-112B-4418-80F5-72B366F56E2E}" srcOrd="1" destOrd="0" presId="urn:microsoft.com/office/officeart/2005/8/layout/hierarchy2"/>
    <dgm:cxn modelId="{9A9D9113-F568-41A5-B859-D65532D92F45}" type="presParOf" srcId="{04E58DA6-AC3B-4B3A-A300-A060DCD17A03}" destId="{A8DD5A72-9617-4D51-BA16-9D4FE0A15A33}" srcOrd="2" destOrd="0" presId="urn:microsoft.com/office/officeart/2005/8/layout/hierarchy2"/>
    <dgm:cxn modelId="{1655A7A2-AB33-4882-9515-87178E9A5DEC}" type="presParOf" srcId="{A8DD5A72-9617-4D51-BA16-9D4FE0A15A33}" destId="{E397AFD3-FFC7-4D3A-AE04-68A1AFEF5EF2}" srcOrd="0" destOrd="0" presId="urn:microsoft.com/office/officeart/2005/8/layout/hierarchy2"/>
    <dgm:cxn modelId="{F7060E33-F9DA-4ED1-9C3D-4B8AFAC81EDB}" type="presParOf" srcId="{04E58DA6-AC3B-4B3A-A300-A060DCD17A03}" destId="{A7871EC3-0C14-4500-A069-0B55781E152D}" srcOrd="3" destOrd="0" presId="urn:microsoft.com/office/officeart/2005/8/layout/hierarchy2"/>
    <dgm:cxn modelId="{9DC1DBA2-913F-4C06-B733-3C36E63EE826}" type="presParOf" srcId="{A7871EC3-0C14-4500-A069-0B55781E152D}" destId="{F216C01E-EA33-40CC-8E69-14B8AFEFD72C}" srcOrd="0" destOrd="0" presId="urn:microsoft.com/office/officeart/2005/8/layout/hierarchy2"/>
    <dgm:cxn modelId="{A89EC42F-52ED-4989-82E4-AFB660B61C5A}" type="presParOf" srcId="{A7871EC3-0C14-4500-A069-0B55781E152D}" destId="{EB2888F4-1A5E-4F8D-904A-3ACEE5920FFC}" srcOrd="1" destOrd="0" presId="urn:microsoft.com/office/officeart/2005/8/layout/hierarchy2"/>
    <dgm:cxn modelId="{49410B30-9F6E-45D1-8364-8B7605FB072D}" type="presParOf" srcId="{D6223FB9-5011-4EF2-8FA7-A9AF1EBBC3C3}" destId="{7B4839E1-2EDA-48AA-95DF-5A6F5C95C0B8}" srcOrd="2" destOrd="0" presId="urn:microsoft.com/office/officeart/2005/8/layout/hierarchy2"/>
    <dgm:cxn modelId="{2ECB1AA7-75BE-4543-952B-8971BF03CBE3}" type="presParOf" srcId="{7B4839E1-2EDA-48AA-95DF-5A6F5C95C0B8}" destId="{C0C2BFCB-B029-494A-868C-4A48BA5E9932}" srcOrd="0" destOrd="0" presId="urn:microsoft.com/office/officeart/2005/8/layout/hierarchy2"/>
    <dgm:cxn modelId="{2ADFBE32-134E-4C55-8FEA-23AA639A36F2}" type="presParOf" srcId="{D6223FB9-5011-4EF2-8FA7-A9AF1EBBC3C3}" destId="{15197E2F-2607-41C4-B4DE-7F407AFDEBA6}" srcOrd="3" destOrd="0" presId="urn:microsoft.com/office/officeart/2005/8/layout/hierarchy2"/>
    <dgm:cxn modelId="{EDBB9952-B1C3-4F6A-8A16-02E2B5127719}" type="presParOf" srcId="{15197E2F-2607-41C4-B4DE-7F407AFDEBA6}" destId="{DE4AC1DB-4B69-4564-BCD9-02541E74AB0C}" srcOrd="0" destOrd="0" presId="urn:microsoft.com/office/officeart/2005/8/layout/hierarchy2"/>
    <dgm:cxn modelId="{0117E5F5-473D-4089-927B-CDE31D8AC606}" type="presParOf" srcId="{15197E2F-2607-41C4-B4DE-7F407AFDEBA6}" destId="{F29E4D80-8D44-49CA-A546-C022B004AF6C}" srcOrd="1" destOrd="0" presId="urn:microsoft.com/office/officeart/2005/8/layout/hierarchy2"/>
    <dgm:cxn modelId="{4A865854-4091-48C6-9F0A-4A91C68DB763}" type="presParOf" srcId="{F29E4D80-8D44-49CA-A546-C022B004AF6C}" destId="{AF73A406-30F9-46AD-9BE4-2D13E6D4EC0E}" srcOrd="0" destOrd="0" presId="urn:microsoft.com/office/officeart/2005/8/layout/hierarchy2"/>
    <dgm:cxn modelId="{BF73A072-1472-4A07-96F7-7B46A2556FF8}" type="presParOf" srcId="{AF73A406-30F9-46AD-9BE4-2D13E6D4EC0E}" destId="{82CE5C85-5896-499D-8FE4-345B7CEBAFC7}" srcOrd="0" destOrd="0" presId="urn:microsoft.com/office/officeart/2005/8/layout/hierarchy2"/>
    <dgm:cxn modelId="{64B78C25-A4B4-49FC-8546-40C3DFB15DCC}" type="presParOf" srcId="{F29E4D80-8D44-49CA-A546-C022B004AF6C}" destId="{8682AFA1-59BD-4DE6-9485-7FEB9B383A8C}" srcOrd="1" destOrd="0" presId="urn:microsoft.com/office/officeart/2005/8/layout/hierarchy2"/>
    <dgm:cxn modelId="{304764F8-2BE5-4F11-A1A0-B6DBF7BB4ED8}" type="presParOf" srcId="{8682AFA1-59BD-4DE6-9485-7FEB9B383A8C}" destId="{7658A349-42E4-4D0C-8C17-B887CA1FD948}" srcOrd="0" destOrd="0" presId="urn:microsoft.com/office/officeart/2005/8/layout/hierarchy2"/>
    <dgm:cxn modelId="{874B9A11-A66A-49FA-A491-95EE0B6E3316}" type="presParOf" srcId="{8682AFA1-59BD-4DE6-9485-7FEB9B383A8C}" destId="{04A0DB9E-0B77-41EB-9C11-61F24C4CCE0A}" srcOrd="1" destOrd="0" presId="urn:microsoft.com/office/officeart/2005/8/layout/hierarchy2"/>
    <dgm:cxn modelId="{4D012B98-7152-4F39-BDA8-0F388E421065}" type="presParOf" srcId="{F29E4D80-8D44-49CA-A546-C022B004AF6C}" destId="{E7FA165A-0140-478B-BAF1-FE817C76ABB0}" srcOrd="2" destOrd="0" presId="urn:microsoft.com/office/officeart/2005/8/layout/hierarchy2"/>
    <dgm:cxn modelId="{9E586C8C-6334-45B1-9982-EE5835C91904}" type="presParOf" srcId="{E7FA165A-0140-478B-BAF1-FE817C76ABB0}" destId="{DD8AF87F-C837-470F-A953-E2F1A7CC66BC}" srcOrd="0" destOrd="0" presId="urn:microsoft.com/office/officeart/2005/8/layout/hierarchy2"/>
    <dgm:cxn modelId="{0E6BD516-2A68-4640-A00C-A74F42DD02DC}" type="presParOf" srcId="{F29E4D80-8D44-49CA-A546-C022B004AF6C}" destId="{89F6826B-B11F-4143-BA98-E8244CC96EAA}" srcOrd="3" destOrd="0" presId="urn:microsoft.com/office/officeart/2005/8/layout/hierarchy2"/>
    <dgm:cxn modelId="{B684CF9A-EADF-424D-AE23-3971A8EEADDA}" type="presParOf" srcId="{89F6826B-B11F-4143-BA98-E8244CC96EAA}" destId="{3FDA1912-6801-4EDD-AF76-A339DC8DDD35}" srcOrd="0" destOrd="0" presId="urn:microsoft.com/office/officeart/2005/8/layout/hierarchy2"/>
    <dgm:cxn modelId="{96973E77-DBAE-4198-A3E0-544C2228FFE5}" type="presParOf" srcId="{89F6826B-B11F-4143-BA98-E8244CC96EAA}" destId="{5363FF5D-14F2-4699-A7CD-48D642CAB3C2}" srcOrd="1" destOrd="0" presId="urn:microsoft.com/office/officeart/2005/8/layout/hierarchy2"/>
    <dgm:cxn modelId="{6469B3B6-F05C-4582-BDFC-692EF849356B}" type="presParOf" srcId="{D6223FB9-5011-4EF2-8FA7-A9AF1EBBC3C3}" destId="{35AB160E-5DD8-4408-86FC-AB41873CA971}" srcOrd="4" destOrd="0" presId="urn:microsoft.com/office/officeart/2005/8/layout/hierarchy2"/>
    <dgm:cxn modelId="{5E54C900-3E6F-474F-9B72-4D5E0F31F027}" type="presParOf" srcId="{35AB160E-5DD8-4408-86FC-AB41873CA971}" destId="{B7A96CE0-68DF-42E3-A29F-0785E452A160}" srcOrd="0" destOrd="0" presId="urn:microsoft.com/office/officeart/2005/8/layout/hierarchy2"/>
    <dgm:cxn modelId="{98A99FE2-D0DF-452F-8836-0DB048D2DE77}" type="presParOf" srcId="{D6223FB9-5011-4EF2-8FA7-A9AF1EBBC3C3}" destId="{194514FF-2771-4267-97FB-79B4AF9FBC89}" srcOrd="5" destOrd="0" presId="urn:microsoft.com/office/officeart/2005/8/layout/hierarchy2"/>
    <dgm:cxn modelId="{B7F49F3F-17EC-4D9F-886A-73D3211CC28D}" type="presParOf" srcId="{194514FF-2771-4267-97FB-79B4AF9FBC89}" destId="{E889F7E9-201C-4F62-A4C6-B440DA86CF48}" srcOrd="0" destOrd="0" presId="urn:microsoft.com/office/officeart/2005/8/layout/hierarchy2"/>
    <dgm:cxn modelId="{1ED6CA5A-4960-4B6C-9CEE-8D8CBB4DD1E2}" type="presParOf" srcId="{194514FF-2771-4267-97FB-79B4AF9FBC89}" destId="{58E530DC-AF5B-4E7F-BF42-95DC8D85040D}" srcOrd="1" destOrd="0" presId="urn:microsoft.com/office/officeart/2005/8/layout/hierarchy2"/>
    <dgm:cxn modelId="{1E4DA902-063E-4621-AA64-221370E1C430}" type="presParOf" srcId="{58E530DC-AF5B-4E7F-BF42-95DC8D85040D}" destId="{3394A6E3-0F10-4558-89FC-257622E2A101}" srcOrd="0" destOrd="0" presId="urn:microsoft.com/office/officeart/2005/8/layout/hierarchy2"/>
    <dgm:cxn modelId="{A3B2582D-E4EB-4323-BE06-21E38B088D39}" type="presParOf" srcId="{3394A6E3-0F10-4558-89FC-257622E2A101}" destId="{3BD53D33-A5A3-4E02-AA04-A95CFACAF745}" srcOrd="0" destOrd="0" presId="urn:microsoft.com/office/officeart/2005/8/layout/hierarchy2"/>
    <dgm:cxn modelId="{53E1DC63-5135-41DB-963B-9F4DAC0E99FD}" type="presParOf" srcId="{58E530DC-AF5B-4E7F-BF42-95DC8D85040D}" destId="{59243BE5-E6BD-4B2F-A493-F2A05B540E2F}" srcOrd="1" destOrd="0" presId="urn:microsoft.com/office/officeart/2005/8/layout/hierarchy2"/>
    <dgm:cxn modelId="{02E1B815-87B6-46B5-B9BB-3ED7DBB81BB9}" type="presParOf" srcId="{59243BE5-E6BD-4B2F-A493-F2A05B540E2F}" destId="{25869F28-707C-4A73-875F-084F76E2A74F}" srcOrd="0" destOrd="0" presId="urn:microsoft.com/office/officeart/2005/8/layout/hierarchy2"/>
    <dgm:cxn modelId="{CBD7E573-3079-4B6E-A49B-52C3311B8E56}" type="presParOf" srcId="{59243BE5-E6BD-4B2F-A493-F2A05B540E2F}" destId="{99B6B66C-9682-47F0-A0DE-07C86F0A53F7}" srcOrd="1" destOrd="0" presId="urn:microsoft.com/office/officeart/2005/8/layout/hierarchy2"/>
    <dgm:cxn modelId="{F1DBA20F-443E-44D3-A099-2BB26FDE53FC}" type="presParOf" srcId="{58E530DC-AF5B-4E7F-BF42-95DC8D85040D}" destId="{ABBBA148-F44D-4C5B-BEE0-91FEF5665459}" srcOrd="2" destOrd="0" presId="urn:microsoft.com/office/officeart/2005/8/layout/hierarchy2"/>
    <dgm:cxn modelId="{7963FFC1-9CBC-4277-8B55-8E7F288BE96A}" type="presParOf" srcId="{ABBBA148-F44D-4C5B-BEE0-91FEF5665459}" destId="{98904210-0D06-456D-88EF-1B8E111F7B87}" srcOrd="0" destOrd="0" presId="urn:microsoft.com/office/officeart/2005/8/layout/hierarchy2"/>
    <dgm:cxn modelId="{D6A71ABD-4414-4183-B1B5-8461A5F75550}" type="presParOf" srcId="{58E530DC-AF5B-4E7F-BF42-95DC8D85040D}" destId="{B4BB9CEC-A745-4985-8D83-E6AD7B2D8967}" srcOrd="3" destOrd="0" presId="urn:microsoft.com/office/officeart/2005/8/layout/hierarchy2"/>
    <dgm:cxn modelId="{2901C465-C5B6-4158-AED0-F94D2941D04A}" type="presParOf" srcId="{B4BB9CEC-A745-4985-8D83-E6AD7B2D8967}" destId="{291887A4-6134-4686-82FF-13ED4FB1C0C0}" srcOrd="0" destOrd="0" presId="urn:microsoft.com/office/officeart/2005/8/layout/hierarchy2"/>
    <dgm:cxn modelId="{C54DCFBA-71FA-4AC0-8CF8-419AF6731501}" type="presParOf" srcId="{B4BB9CEC-A745-4985-8D83-E6AD7B2D8967}" destId="{A9954DD6-F8C1-43B2-A0F2-449C7C68FA7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6C3F7-57ED-4A4E-A6C5-3FA3B756C31D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B39ACA0-7D6A-4ED5-AD09-A4FD7913E135}">
      <dgm:prSet phldrT="[文本]"/>
      <dgm:spPr/>
      <dgm:t>
        <a:bodyPr/>
        <a:lstStyle/>
        <a:p>
          <a:r>
            <a:rPr lang="zh-CN" altLang="en-US" dirty="0" smtClean="0"/>
            <a:t>普通方法</a:t>
          </a:r>
          <a:endParaRPr lang="en-US" altLang="zh-CN" dirty="0" smtClean="0"/>
        </a:p>
        <a:p>
          <a:r>
            <a:rPr lang="en-US" altLang="zh-CN" dirty="0" smtClean="0"/>
            <a:t>function</a:t>
          </a:r>
          <a:endParaRPr lang="zh-CN" altLang="en-US" dirty="0"/>
        </a:p>
      </dgm:t>
    </dgm:pt>
    <dgm:pt modelId="{9CBF752C-5E01-4958-BA77-D4BF0E3FD5FB}" type="parTrans" cxnId="{957E5246-192E-4455-B41A-2CC06713D1CD}">
      <dgm:prSet/>
      <dgm:spPr/>
      <dgm:t>
        <a:bodyPr/>
        <a:lstStyle/>
        <a:p>
          <a:endParaRPr lang="zh-CN" altLang="en-US"/>
        </a:p>
      </dgm:t>
    </dgm:pt>
    <dgm:pt modelId="{F1049BE6-8246-4C2E-93F1-B56794305F93}" type="sibTrans" cxnId="{957E5246-192E-4455-B41A-2CC06713D1CD}">
      <dgm:prSet/>
      <dgm:spPr/>
      <dgm:t>
        <a:bodyPr/>
        <a:lstStyle/>
        <a:p>
          <a:endParaRPr lang="zh-CN" altLang="en-US"/>
        </a:p>
      </dgm:t>
    </dgm:pt>
    <dgm:pt modelId="{EF2BEE01-B2C1-44B7-BF1F-A4FD507B383F}">
      <dgm:prSet phldrT="[文本]"/>
      <dgm:spPr/>
      <dgm:t>
        <a:bodyPr/>
        <a:lstStyle/>
        <a:p>
          <a:r>
            <a:rPr lang="en-US" altLang="zh-CN" dirty="0" smtClean="0"/>
            <a:t>private function</a:t>
          </a:r>
          <a:endParaRPr lang="zh-CN" altLang="en-US" dirty="0"/>
        </a:p>
      </dgm:t>
    </dgm:pt>
    <dgm:pt modelId="{6E310EFA-DD2C-4AFD-812C-7B13FBEACE44}" type="parTrans" cxnId="{9CD9E980-726B-4640-8DF4-DE8F4A337132}">
      <dgm:prSet/>
      <dgm:spPr/>
      <dgm:t>
        <a:bodyPr/>
        <a:lstStyle/>
        <a:p>
          <a:endParaRPr lang="zh-CN" altLang="en-US"/>
        </a:p>
      </dgm:t>
    </dgm:pt>
    <dgm:pt modelId="{21EA1526-4F0D-4697-9958-CA1F76B499CA}" type="sibTrans" cxnId="{9CD9E980-726B-4640-8DF4-DE8F4A337132}">
      <dgm:prSet/>
      <dgm:spPr/>
      <dgm:t>
        <a:bodyPr/>
        <a:lstStyle/>
        <a:p>
          <a:endParaRPr lang="zh-CN" altLang="en-US"/>
        </a:p>
      </dgm:t>
    </dgm:pt>
    <dgm:pt modelId="{421CB98F-5F83-46C6-956C-6785A60883A9}">
      <dgm:prSet phldrT="[文本]"/>
      <dgm:spPr/>
      <dgm:t>
        <a:bodyPr/>
        <a:lstStyle/>
        <a:p>
          <a:r>
            <a:rPr lang="en-US" altLang="zh-CN" dirty="0" smtClean="0"/>
            <a:t>protected  function</a:t>
          </a:r>
          <a:endParaRPr lang="zh-CN" altLang="en-US" dirty="0"/>
        </a:p>
      </dgm:t>
    </dgm:pt>
    <dgm:pt modelId="{AB8A73B4-F6A5-4021-BC65-C6AD8DD37E2E}" type="parTrans" cxnId="{C281DEF3-866B-481A-BACC-D53B0273D1F7}">
      <dgm:prSet/>
      <dgm:spPr/>
      <dgm:t>
        <a:bodyPr/>
        <a:lstStyle/>
        <a:p>
          <a:endParaRPr lang="zh-CN" altLang="en-US"/>
        </a:p>
      </dgm:t>
    </dgm:pt>
    <dgm:pt modelId="{69C9E333-1728-47AC-95FE-1404FA347F5F}" type="sibTrans" cxnId="{C281DEF3-866B-481A-BACC-D53B0273D1F7}">
      <dgm:prSet/>
      <dgm:spPr/>
      <dgm:t>
        <a:bodyPr/>
        <a:lstStyle/>
        <a:p>
          <a:endParaRPr lang="zh-CN" altLang="en-US"/>
        </a:p>
      </dgm:t>
    </dgm:pt>
    <dgm:pt modelId="{94822B45-EFA7-4919-B469-638F2432D51E}">
      <dgm:prSet phldrT="[文本]"/>
      <dgm:spPr/>
      <dgm:t>
        <a:bodyPr/>
        <a:lstStyle/>
        <a:p>
          <a:r>
            <a:rPr lang="en-US" altLang="zh-CN" dirty="0" smtClean="0"/>
            <a:t>public  function</a:t>
          </a:r>
          <a:endParaRPr lang="zh-CN" altLang="en-US" dirty="0"/>
        </a:p>
      </dgm:t>
    </dgm:pt>
    <dgm:pt modelId="{A964C234-93A5-495F-9DBE-71A3B73D137C}" type="parTrans" cxnId="{48C3FE02-B3F5-4E58-AD84-5983A420C8EE}">
      <dgm:prSet/>
      <dgm:spPr/>
      <dgm:t>
        <a:bodyPr/>
        <a:lstStyle/>
        <a:p>
          <a:endParaRPr lang="zh-CN" altLang="en-US"/>
        </a:p>
      </dgm:t>
    </dgm:pt>
    <dgm:pt modelId="{8F879DB3-AC79-4DDF-8EA9-EBD980EFC68B}" type="sibTrans" cxnId="{48C3FE02-B3F5-4E58-AD84-5983A420C8EE}">
      <dgm:prSet/>
      <dgm:spPr/>
      <dgm:t>
        <a:bodyPr/>
        <a:lstStyle/>
        <a:p>
          <a:endParaRPr lang="zh-CN" altLang="en-US"/>
        </a:p>
      </dgm:t>
    </dgm:pt>
    <dgm:pt modelId="{F493AE82-846D-4520-88CA-011AEAE15AE2}" type="pres">
      <dgm:prSet presAssocID="{B5A6C3F7-57ED-4A4E-A6C5-3FA3B756C31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938B860-F9C2-4B9F-867A-AECCF232461F}" type="pres">
      <dgm:prSet presAssocID="{3B39ACA0-7D6A-4ED5-AD09-A4FD7913E135}" presName="root1" presStyleCnt="0"/>
      <dgm:spPr/>
    </dgm:pt>
    <dgm:pt modelId="{57DCA68A-EFB0-41B5-8CD3-CE3B88747B22}" type="pres">
      <dgm:prSet presAssocID="{3B39ACA0-7D6A-4ED5-AD09-A4FD7913E135}" presName="LevelOneTextNode" presStyleLbl="node0" presStyleIdx="0" presStyleCnt="1" custScaleY="730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EC6A57-E1F2-45F6-BE87-746F2A19B0C1}" type="pres">
      <dgm:prSet presAssocID="{3B39ACA0-7D6A-4ED5-AD09-A4FD7913E135}" presName="level2hierChild" presStyleCnt="0"/>
      <dgm:spPr/>
    </dgm:pt>
    <dgm:pt modelId="{30CE4FA2-7A54-4571-AE90-CCF29D55B105}" type="pres">
      <dgm:prSet presAssocID="{6E310EFA-DD2C-4AFD-812C-7B13FBEACE44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26CC3B61-7C64-450F-B12C-7FC17C545ED4}" type="pres">
      <dgm:prSet presAssocID="{6E310EFA-DD2C-4AFD-812C-7B13FBEACE44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725D7BF-43BB-4077-A142-519E97623554}" type="pres">
      <dgm:prSet presAssocID="{EF2BEE01-B2C1-44B7-BF1F-A4FD507B383F}" presName="root2" presStyleCnt="0"/>
      <dgm:spPr/>
    </dgm:pt>
    <dgm:pt modelId="{874ACFBA-AF30-418E-AD4E-900D20725D44}" type="pres">
      <dgm:prSet presAssocID="{EF2BEE01-B2C1-44B7-BF1F-A4FD507B383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09D314-6DF6-49C6-80FF-DCE7D53C902B}" type="pres">
      <dgm:prSet presAssocID="{EF2BEE01-B2C1-44B7-BF1F-A4FD507B383F}" presName="level3hierChild" presStyleCnt="0"/>
      <dgm:spPr/>
    </dgm:pt>
    <dgm:pt modelId="{C0E24BCA-34B3-490B-A9AF-2C31A280F162}" type="pres">
      <dgm:prSet presAssocID="{AB8A73B4-F6A5-4021-BC65-C6AD8DD37E2E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AC8A40B7-14A7-4149-9C61-599C741DD6B0}" type="pres">
      <dgm:prSet presAssocID="{AB8A73B4-F6A5-4021-BC65-C6AD8DD37E2E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68955AF-638F-4ED1-816A-BD540C43C5B7}" type="pres">
      <dgm:prSet presAssocID="{421CB98F-5F83-46C6-956C-6785A60883A9}" presName="root2" presStyleCnt="0"/>
      <dgm:spPr/>
    </dgm:pt>
    <dgm:pt modelId="{8A6058F7-A280-4437-A6B1-B6F355F2617F}" type="pres">
      <dgm:prSet presAssocID="{421CB98F-5F83-46C6-956C-6785A60883A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90EAB9-85C9-4B10-9F1E-3E2FABD91CB2}" type="pres">
      <dgm:prSet presAssocID="{421CB98F-5F83-46C6-956C-6785A60883A9}" presName="level3hierChild" presStyleCnt="0"/>
      <dgm:spPr/>
    </dgm:pt>
    <dgm:pt modelId="{C7763533-F800-4B18-90C1-AAE74AF6A0FC}" type="pres">
      <dgm:prSet presAssocID="{A964C234-93A5-495F-9DBE-71A3B73D137C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3BD0A131-8A64-444C-8B11-65A598F03680}" type="pres">
      <dgm:prSet presAssocID="{A964C234-93A5-495F-9DBE-71A3B73D137C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E7FEED21-6ED1-40B2-88CC-544478A00611}" type="pres">
      <dgm:prSet presAssocID="{94822B45-EFA7-4919-B469-638F2432D51E}" presName="root2" presStyleCnt="0"/>
      <dgm:spPr/>
    </dgm:pt>
    <dgm:pt modelId="{ECCF3B2C-E469-493D-9AE2-AAACFD4CA370}" type="pres">
      <dgm:prSet presAssocID="{94822B45-EFA7-4919-B469-638F2432D51E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53963D-14F9-4587-BA33-130AFEC46CF7}" type="pres">
      <dgm:prSet presAssocID="{94822B45-EFA7-4919-B469-638F2432D51E}" presName="level3hierChild" presStyleCnt="0"/>
      <dgm:spPr/>
    </dgm:pt>
  </dgm:ptLst>
  <dgm:cxnLst>
    <dgm:cxn modelId="{1B3F3468-88C5-468B-9227-83C850BE8E65}" type="presOf" srcId="{AB8A73B4-F6A5-4021-BC65-C6AD8DD37E2E}" destId="{C0E24BCA-34B3-490B-A9AF-2C31A280F162}" srcOrd="0" destOrd="0" presId="urn:microsoft.com/office/officeart/2008/layout/HorizontalMultiLevelHierarchy"/>
    <dgm:cxn modelId="{30D679D2-7A30-450E-BEAF-36A459C66346}" type="presOf" srcId="{EF2BEE01-B2C1-44B7-BF1F-A4FD507B383F}" destId="{874ACFBA-AF30-418E-AD4E-900D20725D44}" srcOrd="0" destOrd="0" presId="urn:microsoft.com/office/officeart/2008/layout/HorizontalMultiLevelHierarchy"/>
    <dgm:cxn modelId="{04D5B5F8-7747-4347-87CF-419AF714BF85}" type="presOf" srcId="{6E310EFA-DD2C-4AFD-812C-7B13FBEACE44}" destId="{30CE4FA2-7A54-4571-AE90-CCF29D55B105}" srcOrd="0" destOrd="0" presId="urn:microsoft.com/office/officeart/2008/layout/HorizontalMultiLevelHierarchy"/>
    <dgm:cxn modelId="{957E5246-192E-4455-B41A-2CC06713D1CD}" srcId="{B5A6C3F7-57ED-4A4E-A6C5-3FA3B756C31D}" destId="{3B39ACA0-7D6A-4ED5-AD09-A4FD7913E135}" srcOrd="0" destOrd="0" parTransId="{9CBF752C-5E01-4958-BA77-D4BF0E3FD5FB}" sibTransId="{F1049BE6-8246-4C2E-93F1-B56794305F93}"/>
    <dgm:cxn modelId="{48C3FE02-B3F5-4E58-AD84-5983A420C8EE}" srcId="{3B39ACA0-7D6A-4ED5-AD09-A4FD7913E135}" destId="{94822B45-EFA7-4919-B469-638F2432D51E}" srcOrd="2" destOrd="0" parTransId="{A964C234-93A5-495F-9DBE-71A3B73D137C}" sibTransId="{8F879DB3-AC79-4DDF-8EA9-EBD980EFC68B}"/>
    <dgm:cxn modelId="{6F96C26D-456A-4458-8CE9-784E959334A8}" type="presOf" srcId="{3B39ACA0-7D6A-4ED5-AD09-A4FD7913E135}" destId="{57DCA68A-EFB0-41B5-8CD3-CE3B88747B22}" srcOrd="0" destOrd="0" presId="urn:microsoft.com/office/officeart/2008/layout/HorizontalMultiLevelHierarchy"/>
    <dgm:cxn modelId="{C281DEF3-866B-481A-BACC-D53B0273D1F7}" srcId="{3B39ACA0-7D6A-4ED5-AD09-A4FD7913E135}" destId="{421CB98F-5F83-46C6-956C-6785A60883A9}" srcOrd="1" destOrd="0" parTransId="{AB8A73B4-F6A5-4021-BC65-C6AD8DD37E2E}" sibTransId="{69C9E333-1728-47AC-95FE-1404FA347F5F}"/>
    <dgm:cxn modelId="{9CD9E980-726B-4640-8DF4-DE8F4A337132}" srcId="{3B39ACA0-7D6A-4ED5-AD09-A4FD7913E135}" destId="{EF2BEE01-B2C1-44B7-BF1F-A4FD507B383F}" srcOrd="0" destOrd="0" parTransId="{6E310EFA-DD2C-4AFD-812C-7B13FBEACE44}" sibTransId="{21EA1526-4F0D-4697-9958-CA1F76B499CA}"/>
    <dgm:cxn modelId="{D16124B3-AF48-4990-8BE9-DC9F172D1A96}" type="presOf" srcId="{A964C234-93A5-495F-9DBE-71A3B73D137C}" destId="{3BD0A131-8A64-444C-8B11-65A598F03680}" srcOrd="1" destOrd="0" presId="urn:microsoft.com/office/officeart/2008/layout/HorizontalMultiLevelHierarchy"/>
    <dgm:cxn modelId="{8B2CA7CA-806B-4787-9CA7-9D7BF83BA187}" type="presOf" srcId="{AB8A73B4-F6A5-4021-BC65-C6AD8DD37E2E}" destId="{AC8A40B7-14A7-4149-9C61-599C741DD6B0}" srcOrd="1" destOrd="0" presId="urn:microsoft.com/office/officeart/2008/layout/HorizontalMultiLevelHierarchy"/>
    <dgm:cxn modelId="{1CEAB327-A68E-46DF-8C00-50A64E7417A9}" type="presOf" srcId="{94822B45-EFA7-4919-B469-638F2432D51E}" destId="{ECCF3B2C-E469-493D-9AE2-AAACFD4CA370}" srcOrd="0" destOrd="0" presId="urn:microsoft.com/office/officeart/2008/layout/HorizontalMultiLevelHierarchy"/>
    <dgm:cxn modelId="{90E2EFFF-1AA8-495E-836C-AADB4D8BFD14}" type="presOf" srcId="{421CB98F-5F83-46C6-956C-6785A60883A9}" destId="{8A6058F7-A280-4437-A6B1-B6F355F2617F}" srcOrd="0" destOrd="0" presId="urn:microsoft.com/office/officeart/2008/layout/HorizontalMultiLevelHierarchy"/>
    <dgm:cxn modelId="{9DA4CC4D-0AEE-4DC4-B117-7F00CB5F7250}" type="presOf" srcId="{B5A6C3F7-57ED-4A4E-A6C5-3FA3B756C31D}" destId="{F493AE82-846D-4520-88CA-011AEAE15AE2}" srcOrd="0" destOrd="0" presId="urn:microsoft.com/office/officeart/2008/layout/HorizontalMultiLevelHierarchy"/>
    <dgm:cxn modelId="{709A8ABE-C261-4ADD-B3A0-7B1E59BAC0CA}" type="presOf" srcId="{6E310EFA-DD2C-4AFD-812C-7B13FBEACE44}" destId="{26CC3B61-7C64-450F-B12C-7FC17C545ED4}" srcOrd="1" destOrd="0" presId="urn:microsoft.com/office/officeart/2008/layout/HorizontalMultiLevelHierarchy"/>
    <dgm:cxn modelId="{03646B1F-689E-4EC6-A402-1F99245259A6}" type="presOf" srcId="{A964C234-93A5-495F-9DBE-71A3B73D137C}" destId="{C7763533-F800-4B18-90C1-AAE74AF6A0FC}" srcOrd="0" destOrd="0" presId="urn:microsoft.com/office/officeart/2008/layout/HorizontalMultiLevelHierarchy"/>
    <dgm:cxn modelId="{E33C22C9-5144-48EB-9EF6-77B7119C52A2}" type="presParOf" srcId="{F493AE82-846D-4520-88CA-011AEAE15AE2}" destId="{5938B860-F9C2-4B9F-867A-AECCF232461F}" srcOrd="0" destOrd="0" presId="urn:microsoft.com/office/officeart/2008/layout/HorizontalMultiLevelHierarchy"/>
    <dgm:cxn modelId="{8CC38128-9E01-4CA3-9790-6673CDCB286D}" type="presParOf" srcId="{5938B860-F9C2-4B9F-867A-AECCF232461F}" destId="{57DCA68A-EFB0-41B5-8CD3-CE3B88747B22}" srcOrd="0" destOrd="0" presId="urn:microsoft.com/office/officeart/2008/layout/HorizontalMultiLevelHierarchy"/>
    <dgm:cxn modelId="{5136D96D-FA69-445D-86B3-7D34CDAB2934}" type="presParOf" srcId="{5938B860-F9C2-4B9F-867A-AECCF232461F}" destId="{E2EC6A57-E1F2-45F6-BE87-746F2A19B0C1}" srcOrd="1" destOrd="0" presId="urn:microsoft.com/office/officeart/2008/layout/HorizontalMultiLevelHierarchy"/>
    <dgm:cxn modelId="{C8BDA77E-6452-4C18-9296-B83CE5A9896D}" type="presParOf" srcId="{E2EC6A57-E1F2-45F6-BE87-746F2A19B0C1}" destId="{30CE4FA2-7A54-4571-AE90-CCF29D55B105}" srcOrd="0" destOrd="0" presId="urn:microsoft.com/office/officeart/2008/layout/HorizontalMultiLevelHierarchy"/>
    <dgm:cxn modelId="{53F966D4-4FD7-4A72-A352-3245677A1851}" type="presParOf" srcId="{30CE4FA2-7A54-4571-AE90-CCF29D55B105}" destId="{26CC3B61-7C64-450F-B12C-7FC17C545ED4}" srcOrd="0" destOrd="0" presId="urn:microsoft.com/office/officeart/2008/layout/HorizontalMultiLevelHierarchy"/>
    <dgm:cxn modelId="{B1415916-978B-4AFF-B07E-B980236796E8}" type="presParOf" srcId="{E2EC6A57-E1F2-45F6-BE87-746F2A19B0C1}" destId="{B725D7BF-43BB-4077-A142-519E97623554}" srcOrd="1" destOrd="0" presId="urn:microsoft.com/office/officeart/2008/layout/HorizontalMultiLevelHierarchy"/>
    <dgm:cxn modelId="{662DB534-5A47-4544-AB31-1382D90E7924}" type="presParOf" srcId="{B725D7BF-43BB-4077-A142-519E97623554}" destId="{874ACFBA-AF30-418E-AD4E-900D20725D44}" srcOrd="0" destOrd="0" presId="urn:microsoft.com/office/officeart/2008/layout/HorizontalMultiLevelHierarchy"/>
    <dgm:cxn modelId="{043BF00D-2B20-4BEE-82E3-5FA9D7B4B6BE}" type="presParOf" srcId="{B725D7BF-43BB-4077-A142-519E97623554}" destId="{2709D314-6DF6-49C6-80FF-DCE7D53C902B}" srcOrd="1" destOrd="0" presId="urn:microsoft.com/office/officeart/2008/layout/HorizontalMultiLevelHierarchy"/>
    <dgm:cxn modelId="{784ECB90-2D5E-4745-BFB0-9B203ACB5EE5}" type="presParOf" srcId="{E2EC6A57-E1F2-45F6-BE87-746F2A19B0C1}" destId="{C0E24BCA-34B3-490B-A9AF-2C31A280F162}" srcOrd="2" destOrd="0" presId="urn:microsoft.com/office/officeart/2008/layout/HorizontalMultiLevelHierarchy"/>
    <dgm:cxn modelId="{1947E80E-0554-4017-BAF8-AAB1FFC11DDC}" type="presParOf" srcId="{C0E24BCA-34B3-490B-A9AF-2C31A280F162}" destId="{AC8A40B7-14A7-4149-9C61-599C741DD6B0}" srcOrd="0" destOrd="0" presId="urn:microsoft.com/office/officeart/2008/layout/HorizontalMultiLevelHierarchy"/>
    <dgm:cxn modelId="{E10F4569-0B97-4EF6-AD6E-2F849EE3BDBA}" type="presParOf" srcId="{E2EC6A57-E1F2-45F6-BE87-746F2A19B0C1}" destId="{A68955AF-638F-4ED1-816A-BD540C43C5B7}" srcOrd="3" destOrd="0" presId="urn:microsoft.com/office/officeart/2008/layout/HorizontalMultiLevelHierarchy"/>
    <dgm:cxn modelId="{E8DF87AD-3AE2-4CB5-BA1D-BFCBD297DE58}" type="presParOf" srcId="{A68955AF-638F-4ED1-816A-BD540C43C5B7}" destId="{8A6058F7-A280-4437-A6B1-B6F355F2617F}" srcOrd="0" destOrd="0" presId="urn:microsoft.com/office/officeart/2008/layout/HorizontalMultiLevelHierarchy"/>
    <dgm:cxn modelId="{229B8129-BE40-44D0-9777-42C030302084}" type="presParOf" srcId="{A68955AF-638F-4ED1-816A-BD540C43C5B7}" destId="{0290EAB9-85C9-4B10-9F1E-3E2FABD91CB2}" srcOrd="1" destOrd="0" presId="urn:microsoft.com/office/officeart/2008/layout/HorizontalMultiLevelHierarchy"/>
    <dgm:cxn modelId="{169867F3-7DE1-41DA-8269-BFD8644C1FAA}" type="presParOf" srcId="{E2EC6A57-E1F2-45F6-BE87-746F2A19B0C1}" destId="{C7763533-F800-4B18-90C1-AAE74AF6A0FC}" srcOrd="4" destOrd="0" presId="urn:microsoft.com/office/officeart/2008/layout/HorizontalMultiLevelHierarchy"/>
    <dgm:cxn modelId="{98508D19-43D9-4FBD-9456-09BC95B2B099}" type="presParOf" srcId="{C7763533-F800-4B18-90C1-AAE74AF6A0FC}" destId="{3BD0A131-8A64-444C-8B11-65A598F03680}" srcOrd="0" destOrd="0" presId="urn:microsoft.com/office/officeart/2008/layout/HorizontalMultiLevelHierarchy"/>
    <dgm:cxn modelId="{75A5231F-18C2-4251-9A2D-897D0AE7249B}" type="presParOf" srcId="{E2EC6A57-E1F2-45F6-BE87-746F2A19B0C1}" destId="{E7FEED21-6ED1-40B2-88CC-544478A00611}" srcOrd="5" destOrd="0" presId="urn:microsoft.com/office/officeart/2008/layout/HorizontalMultiLevelHierarchy"/>
    <dgm:cxn modelId="{CDC26CB7-4C59-4450-985D-4EAA3A024289}" type="presParOf" srcId="{E7FEED21-6ED1-40B2-88CC-544478A00611}" destId="{ECCF3B2C-E469-493D-9AE2-AAACFD4CA370}" srcOrd="0" destOrd="0" presId="urn:microsoft.com/office/officeart/2008/layout/HorizontalMultiLevelHierarchy"/>
    <dgm:cxn modelId="{296275C3-A33A-49F0-9902-8253E1D923B7}" type="presParOf" srcId="{E7FEED21-6ED1-40B2-88CC-544478A00611}" destId="{4653963D-14F9-4587-BA33-130AFEC46CF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CF20-B608-4B15-BA2F-338F9FF34434}" type="datetimeFigureOut">
              <a:rPr lang="zh-CN" altLang="en-US" smtClean="0"/>
              <a:t>2018/3/6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C25E1-92FE-42B6-A927-1B428F270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9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9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559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09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3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99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58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25E1-92FE-42B6-A927-1B428F270857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0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E602C-90E1-47E9-A29F-5DF315FE5E26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A6326E-750F-4667-97E7-AF41946DCC1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E9B44-AD25-4E1B-A36E-5007B4FA3AB4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9FF8E-0726-4B35-93AE-B864231078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8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23E36-9C49-4912-B492-0DC36D2D1828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74B7B0-F989-4C2F-91FD-C8ECECDE881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8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0F97D-DB8C-40F8-8755-586265D39F55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53753-11AA-4B83-815C-B157B868BF8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5FE13-7733-4041-87A6-3170B497FE11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38CE4-A8E3-4015-9F21-259F0C6DF06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1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393B-3C44-4E31-91BC-6947BEC66A43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E4B244-A812-4493-9F29-772EEA3BA43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5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F993E-5446-41C3-86C6-F86A9C78BFCE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6165C-6712-4A56-AECC-38EF49D4147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8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CE9FC-F40E-44E1-AB3C-3B91309893F6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4DF516-1019-44C4-8C4B-DBA8A6BBBFA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4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5E106-E1E3-4090-B04A-F670A49C0D70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987BBC-9235-4741-B213-A8912F5976A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3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B1713-5B88-4393-8B8E-C67E202B38DF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52BC5-6330-40C3-97F7-E229AD5F6AB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0860F-CE67-4369-BF09-31AD3DB1D8EB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EBD680-560F-4E58-948B-1CCBB5F4DCE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6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6AF37-1137-43DF-8B60-0C20F7A4FA90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FF2350-49B0-466B-9937-BD9A38227E3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MS PGothic" panose="020B0600070205080204" pitchFamily="34" charset="-128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2D713E-D1C2-445B-936A-B34A5A162876}" type="datetime1">
              <a:rPr lang="zh-CN" altLang="en-US"/>
              <a:pPr>
                <a:defRPr/>
              </a:pPr>
              <a:t>2018/3/6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EE1FAC0-BBD2-4A8F-B6F5-3B29067D321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MS PGothic" panose="020B0600070205080204" pitchFamily="34" charset="-128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42.xml"/><Relationship Id="rId18" Type="http://schemas.openxmlformats.org/officeDocument/2006/relationships/slide" Target="slide67.xml"/><Relationship Id="rId3" Type="http://schemas.openxmlformats.org/officeDocument/2006/relationships/slide" Target="slide31.xml"/><Relationship Id="rId7" Type="http://schemas.openxmlformats.org/officeDocument/2006/relationships/slide" Target="slide56.xml"/><Relationship Id="rId12" Type="http://schemas.openxmlformats.org/officeDocument/2006/relationships/slide" Target="slide39.xml"/><Relationship Id="rId17" Type="http://schemas.openxmlformats.org/officeDocument/2006/relationships/slide" Target="slide63.xml"/><Relationship Id="rId2" Type="http://schemas.openxmlformats.org/officeDocument/2006/relationships/slide" Target="slide5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9.xml"/><Relationship Id="rId11" Type="http://schemas.openxmlformats.org/officeDocument/2006/relationships/slide" Target="slide22.xml"/><Relationship Id="rId5" Type="http://schemas.openxmlformats.org/officeDocument/2006/relationships/slide" Target="slide46.xml"/><Relationship Id="rId15" Type="http://schemas.openxmlformats.org/officeDocument/2006/relationships/slide" Target="slide52.xml"/><Relationship Id="rId10" Type="http://schemas.openxmlformats.org/officeDocument/2006/relationships/slide" Target="slide14.xml"/><Relationship Id="rId4" Type="http://schemas.openxmlformats.org/officeDocument/2006/relationships/slide" Target="slide37.xml"/><Relationship Id="rId9" Type="http://schemas.openxmlformats.org/officeDocument/2006/relationships/slide" Target="slide8.xml"/><Relationship Id="rId14" Type="http://schemas.openxmlformats.org/officeDocument/2006/relationships/slide" Target="slide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梯形 12"/>
          <p:cNvSpPr>
            <a:spLocks noChangeArrowheads="1"/>
          </p:cNvSpPr>
          <p:nvPr/>
        </p:nvSpPr>
        <p:spPr bwMode="auto">
          <a:xfrm>
            <a:off x="0" y="6155139"/>
            <a:ext cx="5056188" cy="507977"/>
          </a:xfrm>
          <a:custGeom>
            <a:avLst/>
            <a:gdLst>
              <a:gd name="T0" fmla="*/ 0 w 1936750"/>
              <a:gd name="T1" fmla="*/ 869950 h 435016"/>
              <a:gd name="T2" fmla="*/ 1365141 w 1936750"/>
              <a:gd name="T3" fmla="*/ 82 h 435016"/>
              <a:gd name="T4" fmla="*/ 6472347 w 1936750"/>
              <a:gd name="T5" fmla="*/ 82 h 435016"/>
              <a:gd name="T6" fmla="*/ 7837488 w 1936750"/>
              <a:gd name="T7" fmla="*/ 869950 h 435016"/>
              <a:gd name="T8" fmla="*/ 0 w 1936750"/>
              <a:gd name="T9" fmla="*/ 869950 h 435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6750"/>
              <a:gd name="T16" fmla="*/ 0 h 435016"/>
              <a:gd name="T17" fmla="*/ 1936750 w 1936750"/>
              <a:gd name="T18" fmla="*/ 435016 h 435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6750" h="435016">
                <a:moveTo>
                  <a:pt x="0" y="435016"/>
                </a:moveTo>
                <a:cubicBezTo>
                  <a:pt x="201348" y="315424"/>
                  <a:pt x="110597" y="-4192"/>
                  <a:pt x="337345" y="41"/>
                </a:cubicBezTo>
                <a:lnTo>
                  <a:pt x="1599405" y="41"/>
                </a:lnTo>
                <a:cubicBezTo>
                  <a:pt x="1838853" y="-1017"/>
                  <a:pt x="1729052" y="305899"/>
                  <a:pt x="1936750" y="435016"/>
                </a:cubicBezTo>
                <a:lnTo>
                  <a:pt x="0" y="435016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" name="矩形 5"/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4" name="椭圆 10"/>
          <p:cNvSpPr>
            <a:spLocks noChangeArrowheads="1"/>
          </p:cNvSpPr>
          <p:nvPr/>
        </p:nvSpPr>
        <p:spPr bwMode="auto">
          <a:xfrm>
            <a:off x="4857750" y="1158875"/>
            <a:ext cx="2476500" cy="24765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beve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5" name="矩形 12"/>
          <p:cNvSpPr>
            <a:spLocks noChangeArrowheads="1"/>
          </p:cNvSpPr>
          <p:nvPr/>
        </p:nvSpPr>
        <p:spPr bwMode="auto">
          <a:xfrm>
            <a:off x="3438866" y="3825875"/>
            <a:ext cx="53142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spc="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pc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梯形 12"/>
          <p:cNvSpPr>
            <a:spLocks noChangeArrowheads="1"/>
          </p:cNvSpPr>
          <p:nvPr/>
        </p:nvSpPr>
        <p:spPr bwMode="auto">
          <a:xfrm>
            <a:off x="7135813" y="6155138"/>
            <a:ext cx="5056188" cy="503973"/>
          </a:xfrm>
          <a:custGeom>
            <a:avLst/>
            <a:gdLst>
              <a:gd name="T0" fmla="*/ 0 w 1936750"/>
              <a:gd name="T1" fmla="*/ 869950 h 435016"/>
              <a:gd name="T2" fmla="*/ 1365141 w 1936750"/>
              <a:gd name="T3" fmla="*/ 82 h 435016"/>
              <a:gd name="T4" fmla="*/ 6472347 w 1936750"/>
              <a:gd name="T5" fmla="*/ 82 h 435016"/>
              <a:gd name="T6" fmla="*/ 7837488 w 1936750"/>
              <a:gd name="T7" fmla="*/ 869950 h 435016"/>
              <a:gd name="T8" fmla="*/ 0 w 1936750"/>
              <a:gd name="T9" fmla="*/ 869950 h 435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6750"/>
              <a:gd name="T16" fmla="*/ 0 h 435016"/>
              <a:gd name="T17" fmla="*/ 1936750 w 1936750"/>
              <a:gd name="T18" fmla="*/ 435016 h 435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6750" h="435016">
                <a:moveTo>
                  <a:pt x="0" y="435016"/>
                </a:moveTo>
                <a:cubicBezTo>
                  <a:pt x="201348" y="315424"/>
                  <a:pt x="110597" y="-4192"/>
                  <a:pt x="337345" y="41"/>
                </a:cubicBezTo>
                <a:lnTo>
                  <a:pt x="1599405" y="41"/>
                </a:lnTo>
                <a:cubicBezTo>
                  <a:pt x="1838853" y="-1017"/>
                  <a:pt x="1729052" y="305899"/>
                  <a:pt x="1936750" y="435016"/>
                </a:cubicBezTo>
                <a:lnTo>
                  <a:pt x="0" y="435016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文本框 13"/>
          <p:cNvSpPr>
            <a:spLocks noChangeArrowheads="1"/>
          </p:cNvSpPr>
          <p:nvPr/>
        </p:nvSpPr>
        <p:spPr bwMode="auto">
          <a:xfrm>
            <a:off x="1413283" y="6255589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电子工业出版社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2" y="130632"/>
            <a:ext cx="12192003" cy="586926"/>
            <a:chOff x="-2" y="130632"/>
            <a:chExt cx="12192003" cy="586926"/>
          </a:xfrm>
        </p:grpSpPr>
        <p:sp>
          <p:nvSpPr>
            <p:cNvPr id="2" name="矩形 1"/>
            <p:cNvSpPr/>
            <p:nvPr/>
          </p:nvSpPr>
          <p:spPr bwMode="auto">
            <a:xfrm>
              <a:off x="-2" y="192886"/>
              <a:ext cx="12192001" cy="5246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0" y="130632"/>
              <a:ext cx="12192001" cy="524672"/>
            </a:xfrm>
            <a:prstGeom prst="rect">
              <a:avLst/>
            </a:pr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zh-CN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PHP</a:t>
              </a:r>
              <a:r>
                <a:rPr lang="zh-CN" altLang="en-US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程序设计基础教程                                     第</a:t>
              </a:r>
              <a:r>
                <a:rPr lang="en-US" altLang="zh-CN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lang="zh-CN" altLang="en-US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章</a:t>
              </a:r>
              <a:endParaRPr lang="zh-CN" altLang="en-US" spc="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56" name="文本框 13"/>
          <p:cNvSpPr>
            <a:spLocks noChangeArrowheads="1"/>
          </p:cNvSpPr>
          <p:nvPr/>
        </p:nvSpPr>
        <p:spPr bwMode="auto">
          <a:xfrm>
            <a:off x="8802132" y="6255589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主编：林世鑫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5" y="232230"/>
            <a:ext cx="344286" cy="33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2" grpId="0" animBg="1"/>
      <p:bldP spid="2054" grpId="0" animBg="1"/>
      <p:bldP spid="2055" grpId="0"/>
      <p:bldP spid="12" grpId="0" animBg="1"/>
      <p:bldP spid="11" grpId="0"/>
      <p:bldP spid="20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、类的定义与初始化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0092" y="927601"/>
            <a:ext cx="489008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下面是一个典型的类定义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格式：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50092" y="1389266"/>
            <a:ext cx="11169689" cy="5172284"/>
            <a:chOff x="2006221" y="1940008"/>
            <a:chExt cx="26991097" cy="1558184"/>
          </a:xfrm>
          <a:solidFill>
            <a:srgbClr val="1E3A1A"/>
          </a:solidFill>
        </p:grpSpPr>
        <p:sp>
          <p:nvSpPr>
            <p:cNvPr id="34" name="圆角矩形 6"/>
            <p:cNvSpPr>
              <a:spLocks noChangeArrowheads="1"/>
            </p:cNvSpPr>
            <p:nvPr/>
          </p:nvSpPr>
          <p:spPr bwMode="auto">
            <a:xfrm>
              <a:off x="2006221" y="1940008"/>
              <a:ext cx="26991097" cy="1558184"/>
            </a:xfrm>
            <a:prstGeom prst="roundRect">
              <a:avLst>
                <a:gd name="adj" fmla="val 3139"/>
              </a:avLst>
            </a:prstGeom>
            <a:grpFill/>
            <a:ln w="12700">
              <a:solidFill>
                <a:srgbClr val="0E8146"/>
              </a:solidFill>
              <a:bevel/>
              <a:headEnd/>
              <a:tailEnd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dirty="0">
                <a:solidFill>
                  <a:srgbClr val="FFFFFF"/>
                </a:solidFill>
              </a:endParaRPr>
            </a:p>
          </p:txBody>
        </p:sp>
        <p:pic>
          <p:nvPicPr>
            <p:cNvPr id="35" name="图片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25754" y="1974137"/>
              <a:ext cx="2084351" cy="2333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1998777" y="1544792"/>
            <a:ext cx="95488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66FF"/>
                </a:solidFill>
              </a:rPr>
              <a:t>class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Class_Name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{	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         </a:t>
            </a:r>
            <a:r>
              <a:rPr lang="en-US" altLang="zh-CN" sz="2000" dirty="0" smtClean="0">
                <a:solidFill>
                  <a:srgbClr val="FFFF00"/>
                </a:solidFill>
              </a:rPr>
              <a:t>private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varname</a:t>
            </a:r>
            <a:r>
              <a:rPr lang="en-US" altLang="zh-CN" sz="2000" dirty="0">
                <a:solidFill>
                  <a:schemeClr val="bg1"/>
                </a:solidFill>
              </a:rPr>
              <a:t>;	</a:t>
            </a:r>
            <a:r>
              <a:rPr lang="en-US" altLang="zh-CN" sz="2000" dirty="0">
                <a:solidFill>
                  <a:srgbClr val="00CC00"/>
                </a:solidFill>
              </a:rPr>
              <a:t>//</a:t>
            </a:r>
            <a:r>
              <a:rPr lang="zh-CN" altLang="zh-CN" sz="2000" dirty="0" smtClean="0">
                <a:solidFill>
                  <a:srgbClr val="00CC00"/>
                </a:solidFill>
              </a:rPr>
              <a:t>私有</a:t>
            </a:r>
            <a:r>
              <a:rPr lang="zh-CN" altLang="en-US" sz="2000" dirty="0" smtClean="0">
                <a:solidFill>
                  <a:srgbClr val="00CC00"/>
                </a:solidFill>
              </a:rPr>
              <a:t>成员属性</a:t>
            </a:r>
            <a:endParaRPr lang="zh-CN" altLang="zh-CN" sz="2000" dirty="0">
              <a:solidFill>
                <a:srgbClr val="00CC00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FFFF00"/>
                </a:solidFill>
              </a:rPr>
              <a:t>protected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varname</a:t>
            </a:r>
            <a:r>
              <a:rPr lang="en-US" altLang="zh-CN" sz="2000" dirty="0">
                <a:solidFill>
                  <a:schemeClr val="bg1"/>
                </a:solidFill>
              </a:rPr>
              <a:t>;	</a:t>
            </a:r>
            <a:r>
              <a:rPr lang="en-US" altLang="zh-CN" sz="2000" dirty="0">
                <a:solidFill>
                  <a:srgbClr val="00CC00"/>
                </a:solidFill>
              </a:rPr>
              <a:t>//</a:t>
            </a:r>
            <a:r>
              <a:rPr lang="zh-CN" altLang="zh-CN" sz="2000" dirty="0" smtClean="0">
                <a:solidFill>
                  <a:srgbClr val="00CC00"/>
                </a:solidFill>
              </a:rPr>
              <a:t>保护</a:t>
            </a:r>
            <a:r>
              <a:rPr lang="zh-CN" altLang="en-US" sz="2000" dirty="0">
                <a:solidFill>
                  <a:srgbClr val="00CC00"/>
                </a:solidFill>
              </a:rPr>
              <a:t>成员属性</a:t>
            </a:r>
            <a:endParaRPr lang="zh-CN" altLang="zh-CN" sz="2000" dirty="0">
              <a:solidFill>
                <a:srgbClr val="00CC00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FFFF00"/>
                </a:solidFill>
              </a:rPr>
              <a:t>public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varname</a:t>
            </a:r>
            <a:r>
              <a:rPr lang="en-US" altLang="zh-CN" sz="2000" dirty="0">
                <a:solidFill>
                  <a:schemeClr val="bg1"/>
                </a:solidFill>
              </a:rPr>
              <a:t>;	</a:t>
            </a:r>
            <a:r>
              <a:rPr lang="en-US" altLang="zh-CN" sz="2000" dirty="0" smtClean="0">
                <a:solidFill>
                  <a:schemeClr val="bg1"/>
                </a:solidFill>
              </a:rPr>
              <a:t>             </a:t>
            </a:r>
            <a:r>
              <a:rPr lang="en-US" altLang="zh-CN" sz="2000" dirty="0" smtClean="0">
                <a:solidFill>
                  <a:srgbClr val="00CC00"/>
                </a:solidFill>
              </a:rPr>
              <a:t>//</a:t>
            </a:r>
            <a:r>
              <a:rPr lang="zh-CN" altLang="zh-CN" sz="2000" dirty="0" smtClean="0">
                <a:solidFill>
                  <a:srgbClr val="00CC00"/>
                </a:solidFill>
              </a:rPr>
              <a:t>公有</a:t>
            </a:r>
            <a:r>
              <a:rPr lang="zh-CN" altLang="en-US" sz="2000" dirty="0">
                <a:solidFill>
                  <a:srgbClr val="00CC00"/>
                </a:solidFill>
              </a:rPr>
              <a:t>成员属性</a:t>
            </a:r>
            <a:endParaRPr lang="zh-CN" altLang="zh-CN" sz="2000" dirty="0">
              <a:solidFill>
                <a:srgbClr val="00CC00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function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</a:rPr>
              <a:t>_ _</a:t>
            </a:r>
            <a:r>
              <a:rPr lang="en-US" altLang="zh-CN" sz="2000" dirty="0">
                <a:solidFill>
                  <a:srgbClr val="00B0F0"/>
                </a:solidFill>
              </a:rPr>
              <a:t>construct</a:t>
            </a:r>
            <a:r>
              <a:rPr lang="en-US" altLang="zh-CN" sz="2000" dirty="0">
                <a:solidFill>
                  <a:schemeClr val="bg1"/>
                </a:solidFill>
              </a:rPr>
              <a:t>(arg1,arg2</a:t>
            </a:r>
            <a:r>
              <a:rPr lang="zh-CN" altLang="zh-CN" sz="2000" dirty="0">
                <a:solidFill>
                  <a:schemeClr val="bg1"/>
                </a:solidFill>
              </a:rPr>
              <a:t>……</a:t>
            </a:r>
            <a:r>
              <a:rPr lang="en-US" altLang="zh-CN" sz="2000" dirty="0" smtClean="0">
                <a:solidFill>
                  <a:schemeClr val="bg1"/>
                </a:solidFill>
              </a:rPr>
              <a:t>)       </a:t>
            </a:r>
            <a:r>
              <a:rPr lang="en-US" altLang="zh-CN" sz="2000" dirty="0" smtClean="0">
                <a:solidFill>
                  <a:srgbClr val="00CC00"/>
                </a:solidFill>
              </a:rPr>
              <a:t>//</a:t>
            </a:r>
            <a:r>
              <a:rPr lang="zh-CN" altLang="zh-CN" sz="2000" dirty="0">
                <a:solidFill>
                  <a:srgbClr val="00CC00"/>
                </a:solidFill>
              </a:rPr>
              <a:t>构造函数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</a:rPr>
              <a:t>{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……   }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00B0F0"/>
                </a:solidFill>
              </a:rPr>
              <a:t>private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function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Fun_name</a:t>
            </a:r>
            <a:r>
              <a:rPr lang="en-US" altLang="zh-CN" sz="2000" dirty="0">
                <a:solidFill>
                  <a:schemeClr val="bg1"/>
                </a:solidFill>
              </a:rPr>
              <a:t> ()		</a:t>
            </a:r>
            <a:r>
              <a:rPr lang="en-US" altLang="zh-CN" sz="2000" dirty="0">
                <a:solidFill>
                  <a:srgbClr val="00CC00"/>
                </a:solidFill>
              </a:rPr>
              <a:t>//</a:t>
            </a:r>
            <a:r>
              <a:rPr lang="zh-CN" altLang="zh-CN" sz="2000" dirty="0">
                <a:solidFill>
                  <a:srgbClr val="00CC00"/>
                </a:solidFill>
              </a:rPr>
              <a:t>私有</a:t>
            </a:r>
            <a:r>
              <a:rPr lang="zh-CN" altLang="zh-CN" sz="2000" dirty="0" smtClean="0">
                <a:solidFill>
                  <a:srgbClr val="00CC00"/>
                </a:solidFill>
              </a:rPr>
              <a:t>成员</a:t>
            </a:r>
            <a:r>
              <a:rPr lang="zh-CN" altLang="en-US" sz="2000" dirty="0" smtClean="0">
                <a:solidFill>
                  <a:srgbClr val="00CC00"/>
                </a:solidFill>
              </a:rPr>
              <a:t>方法</a:t>
            </a:r>
            <a:endParaRPr lang="zh-CN" altLang="zh-CN" sz="2000" dirty="0">
              <a:solidFill>
                <a:srgbClr val="00CC00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</a:rPr>
              <a:t>{   ……    }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00B0F0"/>
                </a:solidFill>
              </a:rPr>
              <a:t>protected</a:t>
            </a:r>
            <a:r>
              <a:rPr lang="en-US" altLang="zh-CN" sz="2000" dirty="0">
                <a:solidFill>
                  <a:srgbClr val="FF0000"/>
                </a:solidFill>
              </a:rPr>
              <a:t> function </a:t>
            </a:r>
            <a:r>
              <a:rPr lang="en-US" altLang="zh-CN" sz="2000" dirty="0" err="1">
                <a:solidFill>
                  <a:schemeClr val="bg1"/>
                </a:solidFill>
              </a:rPr>
              <a:t>Fun_name</a:t>
            </a:r>
            <a:r>
              <a:rPr lang="en-US" altLang="zh-CN" sz="2000" dirty="0">
                <a:solidFill>
                  <a:schemeClr val="bg1"/>
                </a:solidFill>
              </a:rPr>
              <a:t> ()		</a:t>
            </a:r>
            <a:r>
              <a:rPr lang="en-US" altLang="zh-CN" sz="2000" dirty="0">
                <a:solidFill>
                  <a:srgbClr val="00CC00"/>
                </a:solidFill>
              </a:rPr>
              <a:t>//</a:t>
            </a:r>
            <a:r>
              <a:rPr lang="zh-CN" altLang="zh-CN" sz="2000" dirty="0">
                <a:solidFill>
                  <a:srgbClr val="00CC00"/>
                </a:solidFill>
              </a:rPr>
              <a:t>保护</a:t>
            </a:r>
            <a:r>
              <a:rPr lang="zh-CN" altLang="zh-CN" sz="2000" dirty="0" smtClean="0">
                <a:solidFill>
                  <a:srgbClr val="00CC00"/>
                </a:solidFill>
              </a:rPr>
              <a:t>成员</a:t>
            </a:r>
            <a:r>
              <a:rPr lang="zh-CN" altLang="en-US" sz="2000" dirty="0" smtClean="0">
                <a:solidFill>
                  <a:srgbClr val="00CC00"/>
                </a:solidFill>
              </a:rPr>
              <a:t>方法</a:t>
            </a:r>
            <a:endParaRPr lang="zh-CN" altLang="zh-CN" sz="2000" dirty="0" smtClean="0">
              <a:solidFill>
                <a:srgbClr val="00CC00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{   ……    }</a:t>
            </a:r>
            <a:endParaRPr lang="zh-CN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00B0F0"/>
                </a:solidFill>
              </a:rPr>
              <a:t>public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function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Fun_name</a:t>
            </a:r>
            <a:r>
              <a:rPr lang="en-US" altLang="zh-CN" sz="2000" dirty="0">
                <a:solidFill>
                  <a:schemeClr val="bg1"/>
                </a:solidFill>
              </a:rPr>
              <a:t> ()		</a:t>
            </a:r>
            <a:r>
              <a:rPr lang="en-US" altLang="zh-CN" sz="2000" dirty="0">
                <a:solidFill>
                  <a:srgbClr val="00CC00"/>
                </a:solidFill>
              </a:rPr>
              <a:t>//</a:t>
            </a:r>
            <a:r>
              <a:rPr lang="zh-CN" altLang="zh-CN" sz="2000" dirty="0">
                <a:solidFill>
                  <a:srgbClr val="00CC00"/>
                </a:solidFill>
              </a:rPr>
              <a:t>公有</a:t>
            </a:r>
            <a:r>
              <a:rPr lang="zh-CN" altLang="zh-CN" sz="2000" dirty="0" smtClean="0">
                <a:solidFill>
                  <a:srgbClr val="00CC00"/>
                </a:solidFill>
              </a:rPr>
              <a:t>成员</a:t>
            </a:r>
            <a:r>
              <a:rPr lang="zh-CN" altLang="en-US" sz="2000" dirty="0" smtClean="0">
                <a:solidFill>
                  <a:srgbClr val="00CC00"/>
                </a:solidFill>
              </a:rPr>
              <a:t>方法</a:t>
            </a:r>
            <a:endParaRPr lang="zh-CN" altLang="zh-CN" sz="2000" dirty="0">
              <a:solidFill>
                <a:srgbClr val="00CC00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</a:rPr>
              <a:t>{   ……    }</a:t>
            </a:r>
            <a:r>
              <a:rPr lang="en-US" altLang="zh-CN" sz="2000" dirty="0">
                <a:solidFill>
                  <a:schemeClr val="bg1"/>
                </a:solidFill>
              </a:rPr>
              <a:t>		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function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</a:rPr>
              <a:t>_ _</a:t>
            </a:r>
            <a:r>
              <a:rPr lang="en-US" altLang="zh-CN" sz="2000" dirty="0">
                <a:solidFill>
                  <a:srgbClr val="00B0F0"/>
                </a:solidFill>
              </a:rPr>
              <a:t>destruct</a:t>
            </a:r>
            <a:r>
              <a:rPr lang="en-US" altLang="zh-CN" sz="2000" dirty="0">
                <a:solidFill>
                  <a:schemeClr val="bg1"/>
                </a:solidFill>
              </a:rPr>
              <a:t>()		</a:t>
            </a:r>
            <a:r>
              <a:rPr lang="en-US" altLang="zh-CN" sz="2000" dirty="0" smtClean="0">
                <a:solidFill>
                  <a:schemeClr val="bg1"/>
                </a:solidFill>
              </a:rPr>
              <a:t>             </a:t>
            </a:r>
            <a:r>
              <a:rPr lang="en-US" altLang="zh-CN" sz="2000" dirty="0" smtClean="0">
                <a:solidFill>
                  <a:srgbClr val="00CC00"/>
                </a:solidFill>
              </a:rPr>
              <a:t>//</a:t>
            </a:r>
            <a:r>
              <a:rPr lang="zh-CN" altLang="zh-CN" sz="2000" dirty="0">
                <a:solidFill>
                  <a:srgbClr val="00CC00"/>
                </a:solidFill>
              </a:rPr>
              <a:t>析构函数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</a:rPr>
              <a:t>{   ……    }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}</a:t>
            </a:r>
            <a:endParaRPr lang="en-US" altLang="zh-CN" sz="2000" spc="300" dirty="0">
              <a:solidFill>
                <a:srgbClr val="FF0000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17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、类的定义与初始化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767" y="1011787"/>
            <a:ext cx="10856871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定义好一个类，只是定义了一个抽象的模型，必须将其具体化成为对象，类中的程序才有具体的作用，这就是类的初始化，也称为类的实例化。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实例化一个类的语法格式是：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$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object_name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=new 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class_name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([$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var_list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]);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$</a:t>
            </a:r>
            <a:r>
              <a:rPr lang="en-US" altLang="zh-CN" sz="2400" dirty="0" err="1">
                <a:cs typeface="Times New Roman" panose="02020603050405020304" pitchFamily="18" charset="0"/>
              </a:rPr>
              <a:t>object_name</a:t>
            </a:r>
            <a:r>
              <a:rPr lang="zh-CN" altLang="en-US" sz="2400" dirty="0">
                <a:cs typeface="Times New Roman" panose="02020603050405020304" pitchFamily="18" charset="0"/>
              </a:rPr>
              <a:t>是对象名，命名规则遵循变量的命名规则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$</a:t>
            </a:r>
            <a:r>
              <a:rPr lang="en-US" altLang="zh-CN" sz="2400" dirty="0" err="1">
                <a:cs typeface="Times New Roman" panose="02020603050405020304" pitchFamily="18" charset="0"/>
              </a:rPr>
              <a:t>var_list</a:t>
            </a:r>
            <a:r>
              <a:rPr lang="zh-CN" altLang="en-US" sz="2400" dirty="0">
                <a:cs typeface="Times New Roman" panose="02020603050405020304" pitchFamily="18" charset="0"/>
              </a:rPr>
              <a:t>是可选参数，类的初始化属性值，取决于类的构造函数参数列表。</a:t>
            </a:r>
          </a:p>
        </p:txBody>
      </p:sp>
    </p:spTree>
    <p:extLst>
      <p:ext uri="{BB962C8B-B14F-4D97-AF65-F5344CB8AC3E}">
        <p14:creationId xmlns:p14="http://schemas.microsoft.com/office/powerpoint/2010/main" val="21381456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、类的定义与初始化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0092" y="927601"/>
            <a:ext cx="489008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400" dirty="0" smtClean="0">
                <a:cs typeface="Times New Roman" panose="02020603050405020304" pitchFamily="18" charset="0"/>
              </a:rPr>
              <a:t>教材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8-1】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定义一个学生类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40251" y="3651191"/>
            <a:ext cx="2147531" cy="862771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4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Student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677620" y="1614715"/>
            <a:ext cx="2546147" cy="586853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private $</a:t>
            </a:r>
            <a:r>
              <a:rPr lang="en-US" altLang="zh-CN" sz="2000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s_age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677619" y="3789151"/>
            <a:ext cx="2546147" cy="586853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 $</a:t>
            </a:r>
            <a:r>
              <a:rPr lang="en-US" altLang="zh-CN" sz="2000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s_sex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677619" y="2339527"/>
            <a:ext cx="2546147" cy="586853"/>
          </a:xfrm>
          <a:prstGeom prst="rect">
            <a:avLst/>
          </a:prstGeom>
          <a:gradFill>
            <a:gsLst>
              <a:gs pos="0">
                <a:srgbClr val="339966"/>
              </a:gs>
              <a:gs pos="80000">
                <a:srgbClr val="00FFCC"/>
              </a:gs>
              <a:gs pos="100000">
                <a:srgbClr val="00FF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protected $</a:t>
            </a:r>
            <a:r>
              <a:rPr lang="en-US" altLang="zh-CN" sz="2000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s_major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677619" y="5238775"/>
            <a:ext cx="2546147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 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Print_info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677619" y="3064339"/>
            <a:ext cx="2546147" cy="586853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 $</a:t>
            </a:r>
            <a:r>
              <a:rPr lang="en-US" altLang="zh-CN" sz="2000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s_name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677618" y="4513963"/>
            <a:ext cx="2546147" cy="58685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_ _construct 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77618" y="5963584"/>
            <a:ext cx="2546147" cy="586853"/>
          </a:xfrm>
          <a:prstGeom prst="rect">
            <a:avLst/>
          </a:prstGeom>
          <a:gradFill>
            <a:gsLst>
              <a:gs pos="0">
                <a:srgbClr val="990000"/>
              </a:gs>
              <a:gs pos="80000">
                <a:srgbClr val="FF5050"/>
              </a:gs>
              <a:gs pos="100000">
                <a:schemeClr val="bg1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__destruct 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328894" y="1492979"/>
            <a:ext cx="4563029" cy="1181094"/>
          </a:xfrm>
          <a:prstGeom prst="roundRect">
            <a:avLst/>
          </a:prstGeom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$this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</a:rPr>
              <a:t>-&gt;</a:t>
            </a:r>
            <a:r>
              <a:rPr lang="en-US" altLang="zh-CN" sz="2000" dirty="0" err="1">
                <a:solidFill>
                  <a:srgbClr val="000000"/>
                </a:solidFill>
                <a:ea typeface="宋体" panose="02010600030101010101" pitchFamily="2" charset="-122"/>
              </a:rPr>
              <a:t>s_age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</a:rPr>
              <a:t>=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ea typeface="宋体" panose="02010600030101010101" pitchFamily="2" charset="-122"/>
              </a:rPr>
              <a:t>arg_age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</a:rPr>
              <a:t>;</a:t>
            </a:r>
            <a:endParaRPr lang="zh-CN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altLang="zh-CN" sz="20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s_major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arg_major</a:t>
            </a:r>
            <a:r>
              <a:rPr lang="en-US" altLang="zh-CN" sz="2000" dirty="0">
                <a:solidFill>
                  <a:srgbClr val="8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328893" y="3481999"/>
            <a:ext cx="4563029" cy="1592068"/>
          </a:xfrm>
          <a:prstGeom prst="roundRect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echo 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"</a:t>
            </a:r>
            <a:r>
              <a:rPr lang="zh-CN" altLang="en-US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姓名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:".$this-&gt;</a:t>
            </a:r>
            <a:r>
              <a:rPr lang="en-US" altLang="zh-CN" sz="200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s_name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;</a:t>
            </a:r>
            <a:endParaRPr lang="en-US" altLang="zh-CN" sz="20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echo "</a:t>
            </a:r>
            <a:r>
              <a:rPr lang="zh-CN" altLang="en-US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性别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:".$this-&gt;</a:t>
            </a:r>
            <a:r>
              <a:rPr lang="en-US" altLang="zh-CN" sz="200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s_sex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;</a:t>
            </a:r>
            <a:endParaRPr lang="en-US" altLang="zh-CN" sz="20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echo "</a:t>
            </a:r>
            <a:r>
              <a:rPr lang="zh-CN" altLang="en-US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年龄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:".$this-&gt;</a:t>
            </a:r>
            <a:r>
              <a:rPr lang="en-US" altLang="zh-CN" sz="200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s_age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;</a:t>
            </a:r>
            <a:endParaRPr lang="en-US" altLang="zh-CN" sz="20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echo "</a:t>
            </a:r>
            <a:r>
              <a:rPr lang="zh-CN" altLang="en-US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专业</a:t>
            </a: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:".$this-&gt;</a:t>
            </a:r>
            <a:r>
              <a:rPr lang="en-US" altLang="zh-CN" sz="200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s_major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;</a:t>
            </a:r>
            <a:endParaRPr lang="en-US" altLang="zh-CN" sz="2000" dirty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328894" y="5881893"/>
            <a:ext cx="4563029" cy="750233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FF00FF"/>
                </a:solidFill>
                <a:ea typeface="宋体" panose="02010600030101010101" pitchFamily="2" charset="-122"/>
              </a:rPr>
              <a:t>echo </a:t>
            </a:r>
            <a:r>
              <a:rPr lang="en-US" altLang="zh-CN" sz="2000" dirty="0" smtClean="0">
                <a:solidFill>
                  <a:srgbClr val="FF00FF"/>
                </a:solidFill>
                <a:ea typeface="宋体" panose="02010600030101010101" pitchFamily="2" charset="-122"/>
              </a:rPr>
              <a:t>"-------------"</a:t>
            </a:r>
            <a:endParaRPr lang="en-US" altLang="zh-CN" sz="2000" dirty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cxnSp>
        <p:nvCxnSpPr>
          <p:cNvPr id="7" name="肘形连接符 6"/>
          <p:cNvCxnSpPr>
            <a:stCxn id="15" idx="3"/>
            <a:endCxn id="17" idx="1"/>
          </p:cNvCxnSpPr>
          <p:nvPr/>
        </p:nvCxnSpPr>
        <p:spPr bwMode="auto">
          <a:xfrm flipV="1">
            <a:off x="2487782" y="1908142"/>
            <a:ext cx="1189838" cy="217443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肘形连接符 8"/>
          <p:cNvCxnSpPr>
            <a:stCxn id="15" idx="3"/>
            <a:endCxn id="19" idx="1"/>
          </p:cNvCxnSpPr>
          <p:nvPr/>
        </p:nvCxnSpPr>
        <p:spPr bwMode="auto">
          <a:xfrm flipV="1">
            <a:off x="2487782" y="2632954"/>
            <a:ext cx="1189837" cy="144962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肘形连接符 10"/>
          <p:cNvCxnSpPr>
            <a:stCxn id="15" idx="3"/>
            <a:endCxn id="25" idx="1"/>
          </p:cNvCxnSpPr>
          <p:nvPr/>
        </p:nvCxnSpPr>
        <p:spPr bwMode="auto">
          <a:xfrm flipV="1">
            <a:off x="2487782" y="3357766"/>
            <a:ext cx="1189837" cy="724811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肘形连接符 28"/>
          <p:cNvCxnSpPr>
            <a:stCxn id="15" idx="3"/>
            <a:endCxn id="18" idx="1"/>
          </p:cNvCxnSpPr>
          <p:nvPr/>
        </p:nvCxnSpPr>
        <p:spPr bwMode="auto">
          <a:xfrm>
            <a:off x="2487782" y="4082577"/>
            <a:ext cx="1189837" cy="1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肘形连接符 40"/>
          <p:cNvCxnSpPr>
            <a:stCxn id="15" idx="3"/>
            <a:endCxn id="26" idx="1"/>
          </p:cNvCxnSpPr>
          <p:nvPr/>
        </p:nvCxnSpPr>
        <p:spPr bwMode="auto">
          <a:xfrm>
            <a:off x="2487782" y="4082577"/>
            <a:ext cx="1189836" cy="72481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肘形连接符 42"/>
          <p:cNvCxnSpPr>
            <a:stCxn id="15" idx="3"/>
            <a:endCxn id="23" idx="1"/>
          </p:cNvCxnSpPr>
          <p:nvPr/>
        </p:nvCxnSpPr>
        <p:spPr bwMode="auto">
          <a:xfrm>
            <a:off x="2487782" y="4082577"/>
            <a:ext cx="1189837" cy="144962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肘形连接符 44"/>
          <p:cNvCxnSpPr>
            <a:stCxn id="15" idx="3"/>
            <a:endCxn id="28" idx="1"/>
          </p:cNvCxnSpPr>
          <p:nvPr/>
        </p:nvCxnSpPr>
        <p:spPr bwMode="auto">
          <a:xfrm>
            <a:off x="2487782" y="4082577"/>
            <a:ext cx="1189836" cy="217443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肘形连接符 46"/>
          <p:cNvCxnSpPr>
            <a:stCxn id="26" idx="3"/>
            <a:endCxn id="5" idx="1"/>
          </p:cNvCxnSpPr>
          <p:nvPr/>
        </p:nvCxnSpPr>
        <p:spPr bwMode="auto">
          <a:xfrm flipV="1">
            <a:off x="6223765" y="2083526"/>
            <a:ext cx="1105129" cy="272386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肘形连接符 48"/>
          <p:cNvCxnSpPr>
            <a:stCxn id="23" idx="3"/>
            <a:endCxn id="30" idx="1"/>
          </p:cNvCxnSpPr>
          <p:nvPr/>
        </p:nvCxnSpPr>
        <p:spPr bwMode="auto">
          <a:xfrm flipV="1">
            <a:off x="6223766" y="4278033"/>
            <a:ext cx="1105127" cy="1254169"/>
          </a:xfrm>
          <a:prstGeom prst="bentConnector3">
            <a:avLst>
              <a:gd name="adj1" fmla="val 69094"/>
            </a:avLst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>
            <a:stCxn id="28" idx="3"/>
            <a:endCxn id="31" idx="1"/>
          </p:cNvCxnSpPr>
          <p:nvPr/>
        </p:nvCxnSpPr>
        <p:spPr bwMode="auto">
          <a:xfrm flipV="1">
            <a:off x="6223765" y="6257010"/>
            <a:ext cx="1105129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347300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3" grpId="0" animBg="1"/>
      <p:bldP spid="25" grpId="0" animBg="1"/>
      <p:bldP spid="26" grpId="0" animBg="1"/>
      <p:bldP spid="28" grpId="0" animBg="1"/>
      <p:bldP spid="5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、类的定义与初始化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0091" y="927601"/>
            <a:ext cx="527393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将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学生类初始化成为对象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8-2】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5356023" y="1551730"/>
            <a:ext cx="2546147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 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Print_info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6089" y="3015645"/>
            <a:ext cx="3046189" cy="461689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_ _construct (18,</a:t>
            </a:r>
            <a:r>
              <a:rPr lang="zh-CN" altLang="en-US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软件术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9242924" y="2583965"/>
            <a:ext cx="2546147" cy="586853"/>
          </a:xfrm>
          <a:prstGeom prst="rect">
            <a:avLst/>
          </a:prstGeom>
          <a:gradFill>
            <a:gsLst>
              <a:gs pos="0">
                <a:srgbClr val="990000"/>
              </a:gs>
              <a:gs pos="80000">
                <a:srgbClr val="FF5050"/>
              </a:gs>
              <a:gs pos="100000">
                <a:schemeClr val="bg1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__destruct 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245282" y="2781200"/>
            <a:ext cx="2985818" cy="2329971"/>
            <a:chOff x="5245282" y="2781200"/>
            <a:chExt cx="2985818" cy="2329971"/>
          </a:xfrm>
        </p:grpSpPr>
        <p:sp>
          <p:nvSpPr>
            <p:cNvPr id="15" name="矩形 14"/>
            <p:cNvSpPr/>
            <p:nvPr/>
          </p:nvSpPr>
          <p:spPr bwMode="auto">
            <a:xfrm>
              <a:off x="5245282" y="2781200"/>
              <a:ext cx="2985818" cy="428657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sz="24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s1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5443406" y="3286974"/>
              <a:ext cx="2500967" cy="377397"/>
            </a:xfrm>
            <a:prstGeom prst="rect">
              <a:avLst/>
            </a:prstGeom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s_age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: </a:t>
              </a:r>
              <a:r>
                <a:rPr lang="en-US" altLang="zh-CN" sz="2000" dirty="0" smtClean="0">
                  <a:solidFill>
                    <a:srgbClr val="FFFF00"/>
                  </a:solidFill>
                  <a:latin typeface="Arial" pitchFamily="34" charset="0"/>
                  <a:ea typeface="宋体" pitchFamily="2" charset="-122"/>
                </a:rPr>
                <a:t>18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5461347" y="4636460"/>
              <a:ext cx="2500967" cy="377397"/>
            </a:xfrm>
            <a:prstGeom prst="rect">
              <a:avLst/>
            </a:prstGeom>
            <a:gradFill>
              <a:gsLst>
                <a:gs pos="0">
                  <a:srgbClr val="6600CC"/>
                </a:gs>
                <a:gs pos="80000">
                  <a:srgbClr val="6600FF"/>
                </a:gs>
                <a:gs pos="100000">
                  <a:srgbClr val="6666FF"/>
                </a:gs>
              </a:gsLst>
            </a:gradFill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s_sex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：女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5461347" y="3715631"/>
              <a:ext cx="2500967" cy="377397"/>
            </a:xfrm>
            <a:prstGeom prst="rect">
              <a:avLst/>
            </a:prstGeom>
            <a:gradFill>
              <a:gsLst>
                <a:gs pos="0">
                  <a:srgbClr val="339966"/>
                </a:gs>
                <a:gs pos="80000">
                  <a:srgbClr val="00FFCC"/>
                </a:gs>
                <a:gs pos="100000">
                  <a:srgbClr val="00FFFF"/>
                </a:gs>
              </a:gsLst>
            </a:gradFill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s_major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：</a:t>
              </a:r>
              <a:r>
                <a:rPr lang="zh-CN" altLang="en-US" sz="2000" dirty="0" smtClean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软件技术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461347" y="4170144"/>
              <a:ext cx="2500967" cy="377397"/>
            </a:xfrm>
            <a:prstGeom prst="rect">
              <a:avLst/>
            </a:prstGeom>
            <a:gradFill>
              <a:gsLst>
                <a:gs pos="0">
                  <a:srgbClr val="6600CC"/>
                </a:gs>
                <a:gs pos="80000">
                  <a:srgbClr val="6600FF"/>
                </a:gs>
                <a:gs pos="100000">
                  <a:srgbClr val="6666FF"/>
                </a:gs>
              </a:gsLst>
            </a:gradFill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s_name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李小燕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5245282" y="3209858"/>
              <a:ext cx="2985818" cy="1901313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 bwMode="auto">
          <a:xfrm>
            <a:off x="434029" y="1612189"/>
            <a:ext cx="3710310" cy="59840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$s1=new </a:t>
            </a:r>
            <a:r>
              <a:rPr lang="en-US" altLang="zh-CN" dirty="0"/>
              <a:t>Student(18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软件</a:t>
            </a:r>
            <a:r>
              <a:rPr lang="zh-CN" altLang="zh-CN" dirty="0" smtClean="0"/>
              <a:t>技术</a:t>
            </a:r>
            <a:r>
              <a:rPr lang="en-US" altLang="zh-CN" dirty="0"/>
              <a:t>")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66156" y="5004547"/>
            <a:ext cx="3046189" cy="1636844"/>
            <a:chOff x="766156" y="5004547"/>
            <a:chExt cx="3046189" cy="1636844"/>
          </a:xfrm>
        </p:grpSpPr>
        <p:sp>
          <p:nvSpPr>
            <p:cNvPr id="42" name="矩形 41"/>
            <p:cNvSpPr/>
            <p:nvPr/>
          </p:nvSpPr>
          <p:spPr bwMode="auto">
            <a:xfrm>
              <a:off x="766156" y="5004547"/>
              <a:ext cx="3046189" cy="45438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sz="24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s1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964281" y="5536047"/>
              <a:ext cx="2580777" cy="416027"/>
            </a:xfrm>
            <a:prstGeom prst="rect">
              <a:avLst/>
            </a:prstGeom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s_age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: </a:t>
              </a:r>
              <a:r>
                <a:rPr lang="en-US" altLang="zh-CN" sz="2000" dirty="0" smtClean="0">
                  <a:solidFill>
                    <a:srgbClr val="FFFF00"/>
                  </a:solidFill>
                  <a:latin typeface="Arial" pitchFamily="34" charset="0"/>
                  <a:ea typeface="宋体" pitchFamily="2" charset="-122"/>
                </a:rPr>
                <a:t>18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964281" y="6082284"/>
              <a:ext cx="2580777" cy="390309"/>
            </a:xfrm>
            <a:prstGeom prst="rect">
              <a:avLst/>
            </a:prstGeom>
            <a:gradFill>
              <a:gsLst>
                <a:gs pos="0">
                  <a:srgbClr val="339966"/>
                </a:gs>
                <a:gs pos="80000">
                  <a:srgbClr val="00FFCC"/>
                </a:gs>
                <a:gs pos="100000">
                  <a:srgbClr val="00FFFF"/>
                </a:gs>
              </a:gsLst>
            </a:gradFill>
            <a:ln>
              <a:solidFill>
                <a:srgbClr val="009900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s_major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：</a:t>
              </a:r>
              <a:r>
                <a:rPr lang="zh-CN" altLang="en-US" sz="2000" dirty="0" smtClean="0">
                  <a:solidFill>
                    <a:srgbClr val="002060"/>
                  </a:solidFill>
                  <a:latin typeface="Arial" pitchFamily="34" charset="0"/>
                  <a:ea typeface="宋体" pitchFamily="2" charset="-122"/>
                </a:rPr>
                <a:t>软件</a:t>
              </a:r>
              <a:r>
                <a:rPr lang="zh-CN" altLang="en-US" sz="2000" dirty="0" smtClean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766156" y="5458932"/>
              <a:ext cx="3046189" cy="1182459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3" name="圆角矩形 52"/>
          <p:cNvSpPr/>
          <p:nvPr/>
        </p:nvSpPr>
        <p:spPr bwMode="auto">
          <a:xfrm>
            <a:off x="5126379" y="5656060"/>
            <a:ext cx="3005434" cy="78983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/>
              <a:t>$s1-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s_name</a:t>
            </a:r>
            <a:r>
              <a:rPr lang="en-US" altLang="zh-CN" sz="2000" dirty="0"/>
              <a:t>="</a:t>
            </a:r>
            <a:r>
              <a:rPr lang="zh-CN" altLang="zh-CN" sz="2000" dirty="0"/>
              <a:t>李小燕</a:t>
            </a:r>
            <a:r>
              <a:rPr lang="en-US" altLang="zh-CN" sz="2000" dirty="0"/>
              <a:t>"; </a:t>
            </a:r>
            <a:endParaRPr lang="en-US" altLang="zh-CN" sz="2000" dirty="0" smtClean="0"/>
          </a:p>
          <a:p>
            <a:r>
              <a:rPr lang="en-US" altLang="zh-CN" sz="2000" dirty="0" smtClean="0"/>
              <a:t>$s1-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s_sex</a:t>
            </a:r>
            <a:r>
              <a:rPr lang="en-US" altLang="zh-CN" sz="2000" dirty="0"/>
              <a:t>="</a:t>
            </a:r>
            <a:r>
              <a:rPr lang="zh-CN" altLang="zh-CN" sz="2000" dirty="0"/>
              <a:t>女</a:t>
            </a:r>
            <a:r>
              <a:rPr lang="en-US" altLang="zh-CN" sz="2000" dirty="0"/>
              <a:t>"; 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9191498" y="1578883"/>
            <a:ext cx="2648998" cy="53254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$s1=NULL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9079533" y="4371061"/>
            <a:ext cx="2770079" cy="2329971"/>
            <a:chOff x="9140074" y="4432079"/>
            <a:chExt cx="2770079" cy="2329971"/>
          </a:xfrm>
        </p:grpSpPr>
        <p:sp>
          <p:nvSpPr>
            <p:cNvPr id="55" name="矩形 54"/>
            <p:cNvSpPr/>
            <p:nvPr/>
          </p:nvSpPr>
          <p:spPr bwMode="auto">
            <a:xfrm>
              <a:off x="9140074" y="4432079"/>
              <a:ext cx="2770079" cy="4286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dirty="0" smtClean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s1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9338198" y="4937853"/>
              <a:ext cx="2320261" cy="377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dirty="0" err="1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s_age</a:t>
              </a:r>
              <a:r>
                <a:rPr lang="en-US" altLang="zh-CN" dirty="0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 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9356139" y="6287339"/>
              <a:ext cx="2320261" cy="377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dirty="0" err="1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s_sex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9356139" y="5366510"/>
              <a:ext cx="2320261" cy="377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dirty="0" err="1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s_major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9356139" y="5821023"/>
              <a:ext cx="2320261" cy="377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$</a:t>
              </a:r>
              <a:r>
                <a:rPr lang="en-US" altLang="zh-CN" dirty="0" err="1" smtClean="0">
                  <a:solidFill>
                    <a:sysClr val="windowText" lastClr="000000"/>
                  </a:solidFill>
                  <a:latin typeface="Arial" pitchFamily="34" charset="0"/>
                  <a:ea typeface="宋体" pitchFamily="2" charset="-122"/>
                </a:rPr>
                <a:t>s_name</a:t>
              </a:r>
              <a:endParaRPr kumimoji="0" lang="zh-CN" altLang="en-US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9140074" y="4860737"/>
              <a:ext cx="2770079" cy="190131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cxnSp>
        <p:nvCxnSpPr>
          <p:cNvPr id="24" name="直接箭头连接符 23"/>
          <p:cNvCxnSpPr>
            <a:stCxn id="20" idx="2"/>
            <a:endCxn id="26" idx="0"/>
          </p:cNvCxnSpPr>
          <p:nvPr/>
        </p:nvCxnSpPr>
        <p:spPr bwMode="auto">
          <a:xfrm>
            <a:off x="2289184" y="2210591"/>
            <a:ext cx="0" cy="8050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下箭头 32"/>
          <p:cNvSpPr/>
          <p:nvPr/>
        </p:nvSpPr>
        <p:spPr bwMode="auto">
          <a:xfrm>
            <a:off x="2050034" y="3496108"/>
            <a:ext cx="478301" cy="15084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35" name="直接箭头连接符 34"/>
          <p:cNvCxnSpPr>
            <a:stCxn id="52" idx="3"/>
            <a:endCxn id="53" idx="1"/>
          </p:cNvCxnSpPr>
          <p:nvPr/>
        </p:nvCxnSpPr>
        <p:spPr bwMode="auto">
          <a:xfrm>
            <a:off x="3812345" y="6050162"/>
            <a:ext cx="1314034" cy="8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上箭头 60"/>
          <p:cNvSpPr/>
          <p:nvPr/>
        </p:nvSpPr>
        <p:spPr bwMode="auto">
          <a:xfrm>
            <a:off x="6514882" y="5111171"/>
            <a:ext cx="393896" cy="529509"/>
          </a:xfrm>
          <a:prstGeom prst="upArrow">
            <a:avLst/>
          </a:prstGeom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3" name="直接箭头连接符 62"/>
          <p:cNvCxnSpPr>
            <a:stCxn id="15" idx="0"/>
          </p:cNvCxnSpPr>
          <p:nvPr/>
        </p:nvCxnSpPr>
        <p:spPr bwMode="auto">
          <a:xfrm flipV="1">
            <a:off x="6738191" y="2138583"/>
            <a:ext cx="0" cy="6426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64"/>
          <p:cNvCxnSpPr>
            <a:stCxn id="23" idx="3"/>
            <a:endCxn id="54" idx="1"/>
          </p:cNvCxnSpPr>
          <p:nvPr/>
        </p:nvCxnSpPr>
        <p:spPr bwMode="auto">
          <a:xfrm flipV="1">
            <a:off x="7902170" y="1845156"/>
            <a:ext cx="128932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/>
          <p:cNvCxnSpPr>
            <a:stCxn id="54" idx="2"/>
            <a:endCxn id="28" idx="0"/>
          </p:cNvCxnSpPr>
          <p:nvPr/>
        </p:nvCxnSpPr>
        <p:spPr bwMode="auto">
          <a:xfrm>
            <a:off x="10515997" y="2111429"/>
            <a:ext cx="1" cy="4725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下箭头 67"/>
          <p:cNvSpPr/>
          <p:nvPr/>
        </p:nvSpPr>
        <p:spPr bwMode="auto">
          <a:xfrm>
            <a:off x="10342233" y="3184468"/>
            <a:ext cx="365760" cy="531163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9242924" y="3715631"/>
            <a:ext cx="254614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下箭头 4"/>
          <p:cNvSpPr/>
          <p:nvPr/>
        </p:nvSpPr>
        <p:spPr bwMode="auto">
          <a:xfrm>
            <a:off x="10342233" y="3729281"/>
            <a:ext cx="384888" cy="655430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786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8" grpId="0" animBg="1"/>
      <p:bldP spid="20" grpId="0" animBg="1"/>
      <p:bldP spid="53" grpId="0" animBg="1"/>
      <p:bldP spid="54" grpId="0" animBg="1"/>
      <p:bldP spid="33" grpId="0" animBg="1"/>
      <p:bldP spid="61" grpId="0" animBg="1"/>
      <p:bldP spid="68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类的属性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8.1.2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6129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、类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193677" y="452755"/>
            <a:ext cx="2584450" cy="276925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2666" y="833133"/>
            <a:ext cx="11295190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类中的变量，称为成员变量，也称为“属性”。它与普通变量本质上是一样的。 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在一个类中，定义成员变量的语法格式为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：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7154867" y="2770248"/>
            <a:ext cx="4722989" cy="573206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168935" y="3370017"/>
            <a:ext cx="4722989" cy="1545559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9522405" y="3473252"/>
            <a:ext cx="2131745" cy="586853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private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7279798" y="3473252"/>
            <a:ext cx="2131745" cy="586853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7279799" y="4138424"/>
            <a:ext cx="2131745" cy="586853"/>
          </a:xfrm>
          <a:prstGeom prst="rect">
            <a:avLst/>
          </a:prstGeom>
          <a:gradFill>
            <a:gsLst>
              <a:gs pos="0">
                <a:srgbClr val="339966"/>
              </a:gs>
              <a:gs pos="80000">
                <a:srgbClr val="00FFCC"/>
              </a:gs>
              <a:gs pos="100000">
                <a:srgbClr val="00FF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protected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9522406" y="4138424"/>
            <a:ext cx="2131745" cy="586853"/>
          </a:xfrm>
          <a:prstGeom prst="rect">
            <a:avLst/>
          </a:prstGeom>
          <a:gradFill>
            <a:gsLst>
              <a:gs pos="0">
                <a:srgbClr val="0033CC"/>
              </a:gs>
              <a:gs pos="80000">
                <a:srgbClr val="00CCFF"/>
              </a:gs>
              <a:gs pos="100000">
                <a:srgbClr val="00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Static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666" y="1910633"/>
            <a:ext cx="6036498" cy="34163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Key_words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 $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var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其中，“</a:t>
            </a:r>
            <a:r>
              <a:rPr lang="en-US" altLang="zh-CN" sz="2400" dirty="0" err="1">
                <a:cs typeface="Times New Roman" panose="02020603050405020304" pitchFamily="18" charset="0"/>
              </a:rPr>
              <a:t>key_words</a:t>
            </a:r>
            <a:r>
              <a:rPr lang="en-US" altLang="zh-CN" sz="2400" dirty="0">
                <a:cs typeface="Times New Roman" panose="02020603050405020304" pitchFamily="18" charset="0"/>
              </a:rPr>
              <a:t>”(</a:t>
            </a:r>
            <a:r>
              <a:rPr lang="zh-CN" altLang="en-US" sz="2400" dirty="0">
                <a:cs typeface="Times New Roman" panose="02020603050405020304" pitchFamily="18" charset="0"/>
              </a:rPr>
              <a:t>关键字</a:t>
            </a:r>
            <a:r>
              <a:rPr lang="en-US" altLang="zh-CN" sz="2400" dirty="0"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cs typeface="Times New Roman" panose="02020603050405020304" pitchFamily="18" charset="0"/>
              </a:rPr>
              <a:t>包括以下类型：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public :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公共变量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private: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私有变量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protected: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保护变量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4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static:</a:t>
            </a:r>
            <a:r>
              <a:rPr lang="zh-CN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静态变量</a:t>
            </a:r>
          </a:p>
        </p:txBody>
      </p:sp>
    </p:spTree>
    <p:extLst>
      <p:ext uri="{BB962C8B-B14F-4D97-AF65-F5344CB8AC3E}">
        <p14:creationId xmlns:p14="http://schemas.microsoft.com/office/powerpoint/2010/main" val="26909953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1338100"/>
            <a:ext cx="5513335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public :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公共</a:t>
            </a:r>
            <a:r>
              <a:rPr lang="zh-CN" altLang="en-US" sz="24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变量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,</a:t>
            </a:r>
            <a:r>
              <a:rPr lang="zh-CN" altLang="zh-CN" sz="2400" dirty="0"/>
              <a:t>该变量是公开的，无论类内还是类外，都可以直接调用，也可以被子类所</a:t>
            </a:r>
            <a:r>
              <a:rPr lang="zh-CN" altLang="zh-CN" sz="2400" dirty="0" smtClean="0"/>
              <a:t>继承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r>
              <a:rPr lang="zh-CN" altLang="en-US" sz="2400" dirty="0" smtClean="0"/>
              <a:t>调用（访问）公共变量，可以通过以下方式进行：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$</a:t>
            </a:r>
            <a:r>
              <a:rPr lang="en-US" altLang="zh-CN" sz="2400" dirty="0">
                <a:solidFill>
                  <a:srgbClr val="FF0000"/>
                </a:solidFill>
              </a:rPr>
              <a:t>this-&gt;$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var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FF0000"/>
                </a:solidFill>
              </a:rPr>
              <a:t>对象</a:t>
            </a:r>
            <a:r>
              <a:rPr lang="en-US" altLang="zh-CN" sz="2400" dirty="0" smtClean="0">
                <a:solidFill>
                  <a:srgbClr val="FF0000"/>
                </a:solidFill>
              </a:rPr>
              <a:t>-&gt;$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var</a:t>
            </a:r>
            <a:endParaRPr lang="zh-CN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88" y="1375522"/>
            <a:ext cx="6027936" cy="47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417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1338100"/>
            <a:ext cx="5513335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private: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私有变量，</a:t>
            </a:r>
            <a:r>
              <a:rPr lang="zh-CN" altLang="en-US" sz="2400" dirty="0">
                <a:cs typeface="Times New Roman" panose="02020603050405020304" pitchFamily="18" charset="0"/>
              </a:rPr>
              <a:t>顾名思义，此类变量仅属于其所在的类，因此只能在所属类的内部被调用，该类的子类也不能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访问，也不能通过该类的对象进行访问。</a:t>
            </a:r>
            <a:endParaRPr lang="zh-CN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88" y="2606722"/>
            <a:ext cx="6042393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89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1338100"/>
            <a:ext cx="5745347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protected: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保护变量，</a:t>
            </a:r>
            <a:r>
              <a:rPr lang="zh-CN" altLang="en-US" sz="2400" dirty="0">
                <a:cs typeface="Times New Roman" panose="02020603050405020304" pitchFamily="18" charset="0"/>
              </a:rPr>
              <a:t>该类变量可以被本类以及所有的子类自由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调用。</a:t>
            </a:r>
            <a:r>
              <a:rPr lang="zh-CN" altLang="en-US" sz="2400" dirty="0">
                <a:cs typeface="Times New Roman" panose="02020603050405020304" pitchFamily="18" charset="0"/>
              </a:rPr>
              <a:t>它不像公共变量那样全部开放，也不像私有变量那样严格隐藏于类内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在子类中通过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parent::$</a:t>
            </a:r>
            <a:r>
              <a:rPr lang="en-US" altLang="zh-CN" sz="24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var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的格式访问</a:t>
            </a:r>
            <a:endParaRPr lang="en-US" altLang="zh-CN" sz="2400" dirty="0" smtClean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在本类中通过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$this-&gt;$</a:t>
            </a:r>
            <a:r>
              <a:rPr lang="en-US" altLang="zh-CN" sz="24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var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的格式访问</a:t>
            </a:r>
            <a:endParaRPr lang="en-US" altLang="zh-CN" sz="2400" dirty="0" smtClean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不能通过本类的对象访问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protected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变量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0626"/>
            <a:ext cx="5795924" cy="41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5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4" y="905490"/>
            <a:ext cx="5517884" cy="5632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static: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静态变量，</a:t>
            </a:r>
            <a:r>
              <a:rPr lang="zh-CN" altLang="en-US" sz="2400" dirty="0">
                <a:cs typeface="Times New Roman" panose="02020603050405020304" pitchFamily="18" charset="0"/>
              </a:rPr>
              <a:t>这是一种比较特别的变量。它有两个特点</a:t>
            </a:r>
            <a:r>
              <a:rPr lang="en-US" altLang="zh-CN" sz="2400" dirty="0"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 访问静态变量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不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需要初始化所在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类。</a:t>
            </a:r>
            <a:endParaRPr lang="en-US" altLang="zh-CN" sz="2400" dirty="0" smtClean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类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内访问的格式为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self::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静态变量名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子类中访问父类静态变量的格式为 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parent::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静态变量名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静态变量不属于对象，属于所在类，因此所在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的对象被销毁以后，静态变量的值依然存在，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直至整个程序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结束才释放。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03" y="1331180"/>
            <a:ext cx="4808300" cy="52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46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任意多边形 14"/>
          <p:cNvSpPr>
            <a:spLocks noChangeArrowheads="1"/>
          </p:cNvSpPr>
          <p:nvPr/>
        </p:nvSpPr>
        <p:spPr bwMode="auto">
          <a:xfrm rot="5400000">
            <a:off x="-2478881" y="2478881"/>
            <a:ext cx="6858000" cy="1900238"/>
          </a:xfrm>
          <a:custGeom>
            <a:avLst/>
            <a:gdLst>
              <a:gd name="T0" fmla="*/ 761999 w 6858000"/>
              <a:gd name="T1" fmla="*/ 870528 h 2394857"/>
              <a:gd name="T2" fmla="*/ 1691081 w 6858000"/>
              <a:gd name="T3" fmla="*/ 83 h 2394857"/>
              <a:gd name="T4" fmla="*/ 5166920 w 6858000"/>
              <a:gd name="T5" fmla="*/ 83 h 2394857"/>
              <a:gd name="T6" fmla="*/ 6096001 w 6858000"/>
              <a:gd name="T7" fmla="*/ 870528 h 2394857"/>
              <a:gd name="T8" fmla="*/ 0 w 6858000"/>
              <a:gd name="T9" fmla="*/ 2393950 h 2394857"/>
              <a:gd name="T10" fmla="*/ 0 w 6858000"/>
              <a:gd name="T11" fmla="*/ 870529 h 2394857"/>
              <a:gd name="T12" fmla="*/ 6858000 w 6858000"/>
              <a:gd name="T13" fmla="*/ 870529 h 2394857"/>
              <a:gd name="T14" fmla="*/ 6858000 w 6858000"/>
              <a:gd name="T15" fmla="*/ 2393950 h 23948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58000"/>
              <a:gd name="T25" fmla="*/ 0 h 2394857"/>
              <a:gd name="T26" fmla="*/ 6858000 w 6858000"/>
              <a:gd name="T27" fmla="*/ 2394857 h 239485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58000" h="2394857">
                <a:moveTo>
                  <a:pt x="761999" y="870858"/>
                </a:moveTo>
                <a:cubicBezTo>
                  <a:pt x="1316531" y="631447"/>
                  <a:pt x="1066594" y="-8391"/>
                  <a:pt x="1691081" y="83"/>
                </a:cubicBezTo>
                <a:lnTo>
                  <a:pt x="5166920" y="83"/>
                </a:lnTo>
                <a:cubicBezTo>
                  <a:pt x="5826383" y="-2035"/>
                  <a:pt x="5523980" y="612379"/>
                  <a:pt x="6096001" y="870858"/>
                </a:cubicBezTo>
                <a:lnTo>
                  <a:pt x="761999" y="870858"/>
                </a:lnTo>
                <a:close/>
                <a:moveTo>
                  <a:pt x="0" y="2394857"/>
                </a:moveTo>
                <a:lnTo>
                  <a:pt x="0" y="870859"/>
                </a:lnTo>
                <a:lnTo>
                  <a:pt x="6858000" y="870859"/>
                </a:lnTo>
                <a:lnTo>
                  <a:pt x="6858000" y="2394857"/>
                </a:lnTo>
                <a:lnTo>
                  <a:pt x="0" y="2394857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TextBox 44"/>
          <p:cNvSpPr>
            <a:spLocks noChangeArrowheads="1"/>
          </p:cNvSpPr>
          <p:nvPr/>
        </p:nvSpPr>
        <p:spPr bwMode="auto">
          <a:xfrm rot="5400000">
            <a:off x="-357188" y="2885629"/>
            <a:ext cx="26146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CONTENTE</a:t>
            </a:r>
          </a:p>
        </p:txBody>
      </p:sp>
      <p:sp>
        <p:nvSpPr>
          <p:cNvPr id="3077" name="矩形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244163" y="737734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8" name="矩形 7"/>
          <p:cNvSpPr>
            <a:spLocks noChangeArrowheads="1"/>
          </p:cNvSpPr>
          <p:nvPr/>
        </p:nvSpPr>
        <p:spPr bwMode="auto">
          <a:xfrm>
            <a:off x="2502800" y="812347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079" name="矩形 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244163" y="1587861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类的继承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0" name="矩形 9"/>
          <p:cNvSpPr>
            <a:spLocks noChangeArrowheads="1"/>
          </p:cNvSpPr>
          <p:nvPr/>
        </p:nvSpPr>
        <p:spPr bwMode="auto">
          <a:xfrm>
            <a:off x="2502800" y="1662474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1" name="矩形 10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244163" y="2437988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类的多态性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2" name="矩形 11"/>
          <p:cNvSpPr>
            <a:spLocks noChangeArrowheads="1"/>
          </p:cNvSpPr>
          <p:nvPr/>
        </p:nvSpPr>
        <p:spPr bwMode="auto">
          <a:xfrm>
            <a:off x="2502800" y="2512601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3" name="矩形 12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244163" y="3288115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final</a:t>
            </a:r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4" name="矩形 13"/>
          <p:cNvSpPr>
            <a:spLocks noChangeArrowheads="1"/>
          </p:cNvSpPr>
          <p:nvPr/>
        </p:nvSpPr>
        <p:spPr bwMode="auto">
          <a:xfrm>
            <a:off x="2502800" y="3362728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3" name="矩形 1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3244162" y="4138242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抽象类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502800" y="4212855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244163" y="4988369"/>
            <a:ext cx="292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接口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2502800" y="5062982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3244163" y="5838494"/>
            <a:ext cx="2925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__</a:t>
            </a:r>
            <a:r>
              <a:rPr lang="en-US" altLang="zh-CN" sz="2800" dirty="0" err="1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autoload</a:t>
            </a:r>
            <a:r>
              <a:rPr lang="en-US" altLang="zh-CN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方法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502800" y="5913107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07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hlinkClick r:id="rId9" action="ppaction://hlinksldjump"/>
          </p:cNvPr>
          <p:cNvSpPr/>
          <p:nvPr/>
        </p:nvSpPr>
        <p:spPr bwMode="auto">
          <a:xfrm>
            <a:off x="7764905" y="434716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8.1.1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类的定义与初始化</a:t>
            </a:r>
          </a:p>
        </p:txBody>
      </p:sp>
      <p:sp>
        <p:nvSpPr>
          <p:cNvPr id="19" name="矩形 18">
            <a:hlinkClick r:id="rId10" action="ppaction://hlinksldjump"/>
          </p:cNvPr>
          <p:cNvSpPr/>
          <p:nvPr/>
        </p:nvSpPr>
        <p:spPr bwMode="auto">
          <a:xfrm>
            <a:off x="7764904" y="1056065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8.1.2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类的属性</a:t>
            </a:r>
          </a:p>
        </p:txBody>
      </p:sp>
      <p:sp>
        <p:nvSpPr>
          <p:cNvPr id="20" name="矩形 19">
            <a:hlinkClick r:id="rId11" action="ppaction://hlinksldjump"/>
          </p:cNvPr>
          <p:cNvSpPr/>
          <p:nvPr/>
        </p:nvSpPr>
        <p:spPr bwMode="auto">
          <a:xfrm>
            <a:off x="7764905" y="1677414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8.1.3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类的方法</a:t>
            </a:r>
          </a:p>
        </p:txBody>
      </p:sp>
      <p:sp>
        <p:nvSpPr>
          <p:cNvPr id="21" name="矩形 20">
            <a:hlinkClick r:id="rId12" action="ppaction://hlinksldjump"/>
          </p:cNvPr>
          <p:cNvSpPr/>
          <p:nvPr/>
        </p:nvSpPr>
        <p:spPr bwMode="auto">
          <a:xfrm>
            <a:off x="7764904" y="2298763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8.3.1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覆盖</a:t>
            </a:r>
          </a:p>
        </p:txBody>
      </p:sp>
      <p:sp>
        <p:nvSpPr>
          <p:cNvPr id="22" name="矩形 21">
            <a:hlinkClick r:id="rId13" action="ppaction://hlinksldjump"/>
          </p:cNvPr>
          <p:cNvSpPr/>
          <p:nvPr/>
        </p:nvSpPr>
        <p:spPr bwMode="auto">
          <a:xfrm>
            <a:off x="7764905" y="2920112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8.3.2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重载</a:t>
            </a:r>
          </a:p>
        </p:txBody>
      </p:sp>
      <p:sp>
        <p:nvSpPr>
          <p:cNvPr id="23" name="矩形 22">
            <a:hlinkClick r:id="rId14" action="ppaction://hlinksldjump"/>
          </p:cNvPr>
          <p:cNvSpPr/>
          <p:nvPr/>
        </p:nvSpPr>
        <p:spPr bwMode="auto">
          <a:xfrm>
            <a:off x="7764904" y="3541461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8.5.1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抽象方法</a:t>
            </a:r>
          </a:p>
        </p:txBody>
      </p:sp>
      <p:sp>
        <p:nvSpPr>
          <p:cNvPr id="24" name="矩形 23">
            <a:hlinkClick r:id="rId15" action="ppaction://hlinksldjump"/>
          </p:cNvPr>
          <p:cNvSpPr/>
          <p:nvPr/>
        </p:nvSpPr>
        <p:spPr bwMode="auto">
          <a:xfrm>
            <a:off x="7764904" y="4162810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8.5.2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抽象类</a:t>
            </a:r>
          </a:p>
        </p:txBody>
      </p:sp>
      <p:sp>
        <p:nvSpPr>
          <p:cNvPr id="25" name="矩形 24">
            <a:hlinkClick r:id="rId16" action="ppaction://hlinksldjump"/>
          </p:cNvPr>
          <p:cNvSpPr/>
          <p:nvPr/>
        </p:nvSpPr>
        <p:spPr bwMode="auto">
          <a:xfrm>
            <a:off x="7764903" y="4784159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8.6.1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接口的定义与实现</a:t>
            </a:r>
          </a:p>
        </p:txBody>
      </p:sp>
      <p:sp>
        <p:nvSpPr>
          <p:cNvPr id="26" name="矩形 25">
            <a:hlinkClick r:id="rId17" action="ppaction://hlinksldjump"/>
          </p:cNvPr>
          <p:cNvSpPr/>
          <p:nvPr/>
        </p:nvSpPr>
        <p:spPr bwMode="auto">
          <a:xfrm>
            <a:off x="7764903" y="5405508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8.6.2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接口的继承与实现</a:t>
            </a:r>
          </a:p>
        </p:txBody>
      </p:sp>
      <p:sp>
        <p:nvSpPr>
          <p:cNvPr id="27" name="矩形 26">
            <a:hlinkClick r:id="rId18" action="ppaction://hlinksldjump"/>
          </p:cNvPr>
          <p:cNvSpPr/>
          <p:nvPr/>
        </p:nvSpPr>
        <p:spPr bwMode="auto">
          <a:xfrm>
            <a:off x="7764903" y="6026855"/>
            <a:ext cx="3417757" cy="43471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8.6.3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用接口实现多继承</a:t>
            </a:r>
          </a:p>
        </p:txBody>
      </p:sp>
      <p:cxnSp>
        <p:nvCxnSpPr>
          <p:cNvPr id="4" name="肘形连接符 3"/>
          <p:cNvCxnSpPr>
            <a:stCxn id="3077" idx="3"/>
            <a:endCxn id="2" idx="1"/>
          </p:cNvCxnSpPr>
          <p:nvPr/>
        </p:nvCxnSpPr>
        <p:spPr bwMode="auto">
          <a:xfrm flipV="1">
            <a:off x="6169964" y="652074"/>
            <a:ext cx="1594941" cy="34727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肘形连接符 5"/>
          <p:cNvCxnSpPr>
            <a:stCxn id="3077" idx="3"/>
            <a:endCxn id="19" idx="1"/>
          </p:cNvCxnSpPr>
          <p:nvPr/>
        </p:nvCxnSpPr>
        <p:spPr bwMode="auto">
          <a:xfrm>
            <a:off x="6169964" y="999344"/>
            <a:ext cx="1594940" cy="274079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肘形连接符 7"/>
          <p:cNvCxnSpPr>
            <a:stCxn id="3077" idx="3"/>
            <a:endCxn id="20" idx="1"/>
          </p:cNvCxnSpPr>
          <p:nvPr/>
        </p:nvCxnSpPr>
        <p:spPr bwMode="auto">
          <a:xfrm>
            <a:off x="6169964" y="999344"/>
            <a:ext cx="1594941" cy="89542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肘形连接符 9"/>
          <p:cNvCxnSpPr>
            <a:stCxn id="3081" idx="3"/>
            <a:endCxn id="21" idx="1"/>
          </p:cNvCxnSpPr>
          <p:nvPr/>
        </p:nvCxnSpPr>
        <p:spPr bwMode="auto">
          <a:xfrm flipV="1">
            <a:off x="6169964" y="2516121"/>
            <a:ext cx="1594940" cy="183477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肘形连接符 11"/>
          <p:cNvCxnSpPr>
            <a:stCxn id="3081" idx="3"/>
            <a:endCxn id="22" idx="1"/>
          </p:cNvCxnSpPr>
          <p:nvPr/>
        </p:nvCxnSpPr>
        <p:spPr bwMode="auto">
          <a:xfrm>
            <a:off x="6169964" y="2699598"/>
            <a:ext cx="1594941" cy="437872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肘形连接符 28"/>
          <p:cNvCxnSpPr>
            <a:stCxn id="13" idx="3"/>
            <a:endCxn id="23" idx="1"/>
          </p:cNvCxnSpPr>
          <p:nvPr/>
        </p:nvCxnSpPr>
        <p:spPr bwMode="auto">
          <a:xfrm flipV="1">
            <a:off x="6169963" y="3758819"/>
            <a:ext cx="1594941" cy="64103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肘形连接符 30"/>
          <p:cNvCxnSpPr>
            <a:stCxn id="13" idx="3"/>
            <a:endCxn id="24" idx="1"/>
          </p:cNvCxnSpPr>
          <p:nvPr/>
        </p:nvCxnSpPr>
        <p:spPr bwMode="auto">
          <a:xfrm flipV="1">
            <a:off x="6169963" y="4380168"/>
            <a:ext cx="1594941" cy="1968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肘形连接符 3084"/>
          <p:cNvCxnSpPr>
            <a:stCxn id="15" idx="3"/>
          </p:cNvCxnSpPr>
          <p:nvPr/>
        </p:nvCxnSpPr>
        <p:spPr bwMode="auto">
          <a:xfrm flipV="1">
            <a:off x="6169963" y="4988369"/>
            <a:ext cx="1594940" cy="26161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肘形连接符 3086"/>
          <p:cNvCxnSpPr>
            <a:stCxn id="15" idx="3"/>
            <a:endCxn id="26" idx="1"/>
          </p:cNvCxnSpPr>
          <p:nvPr/>
        </p:nvCxnSpPr>
        <p:spPr bwMode="auto">
          <a:xfrm>
            <a:off x="6169963" y="5249979"/>
            <a:ext cx="1594940" cy="372887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肘形连接符 3088"/>
          <p:cNvCxnSpPr>
            <a:stCxn id="15" idx="3"/>
            <a:endCxn id="27" idx="1"/>
          </p:cNvCxnSpPr>
          <p:nvPr/>
        </p:nvCxnSpPr>
        <p:spPr bwMode="auto">
          <a:xfrm>
            <a:off x="6169963" y="5249979"/>
            <a:ext cx="1594940" cy="99423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 animBg="1"/>
      <p:bldP spid="3079" grpId="0"/>
      <p:bldP spid="3080" grpId="0" animBg="1"/>
      <p:bldP spid="3081" grpId="0"/>
      <p:bldP spid="3082" grpId="0" animBg="1"/>
      <p:bldP spid="3083" grpId="0"/>
      <p:bldP spid="3084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36689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6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353228" y="808079"/>
            <a:ext cx="2210456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</a:rPr>
              <a:t>【</a:t>
            </a:r>
            <a:r>
              <a:rPr lang="zh-CN" altLang="en-US" sz="2000" dirty="0" smtClean="0">
                <a:latin typeface="宋体" panose="02010600030101010101" pitchFamily="2" charset="-122"/>
              </a:rPr>
              <a:t>例</a:t>
            </a:r>
            <a:r>
              <a:rPr lang="en-US" altLang="zh-CN" sz="2000" dirty="0" smtClean="0">
                <a:latin typeface="宋体" panose="02010600030101010101" pitchFamily="2" charset="-122"/>
              </a:rPr>
              <a:t>8-3】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12" name="圆角矩形 6"/>
          <p:cNvSpPr>
            <a:spLocks noChangeArrowheads="1"/>
          </p:cNvSpPr>
          <p:nvPr/>
        </p:nvSpPr>
        <p:spPr bwMode="auto">
          <a:xfrm>
            <a:off x="546394" y="1375465"/>
            <a:ext cx="11001243" cy="5403767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1646" y="1434317"/>
            <a:ext cx="7751383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&lt;?</a:t>
            </a:r>
            <a:r>
              <a:rPr lang="en-US" altLang="zh-CN" sz="2000" spc="300" dirty="0" err="1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php</a:t>
            </a:r>
            <a:endParaRPr lang="en-US" altLang="zh-CN" sz="2000" spc="300" dirty="0">
              <a:solidFill>
                <a:srgbClr val="FF0000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00FF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class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{           </a:t>
            </a:r>
            <a:endParaRPr lang="zh-CN" altLang="en-US" sz="2000" spc="30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static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 smtClean="0">
                <a:solidFill>
                  <a:srgbClr val="FF33CC"/>
                </a:solidFill>
                <a:cs typeface="Courier New" panose="02070309020205020404" pitchFamily="49" charset="0"/>
              </a:rPr>
              <a:t>num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function </a:t>
            </a:r>
            <a:r>
              <a:rPr lang="en-US" altLang="zh-CN" sz="2000" spc="300" dirty="0" err="1" smtClean="0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  <a:endParaRPr lang="en-US" altLang="zh-CN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   echo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第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self::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num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."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位访客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";    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self::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num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++;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//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初始化对象</a:t>
            </a:r>
            <a:endParaRPr lang="zh-CN" altLang="en-US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调用方法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//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再次调用</a:t>
            </a:r>
            <a:endParaRPr lang="en-US" altLang="zh-CN" sz="2000" spc="30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 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创建新对象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echo "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第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Guest:: $num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."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位访客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?&gt;</a:t>
            </a:r>
            <a:endParaRPr lang="en-US" altLang="zh-CN" sz="2000" spc="300" dirty="0">
              <a:solidFill>
                <a:srgbClr val="FF0000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216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36689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6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、类的属性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353228" y="808079"/>
            <a:ext cx="2210456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</a:rPr>
              <a:t>【</a:t>
            </a:r>
            <a:r>
              <a:rPr lang="zh-CN" altLang="en-US" sz="2000" dirty="0" smtClean="0">
                <a:latin typeface="宋体" panose="02010600030101010101" pitchFamily="2" charset="-122"/>
              </a:rPr>
              <a:t>例</a:t>
            </a:r>
            <a:r>
              <a:rPr lang="en-US" altLang="zh-CN" sz="2000" dirty="0" smtClean="0">
                <a:latin typeface="宋体" panose="02010600030101010101" pitchFamily="2" charset="-122"/>
              </a:rPr>
              <a:t>8-3】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12" name="圆角矩形 6"/>
          <p:cNvSpPr>
            <a:spLocks noChangeArrowheads="1"/>
          </p:cNvSpPr>
          <p:nvPr/>
        </p:nvSpPr>
        <p:spPr bwMode="auto">
          <a:xfrm>
            <a:off x="546395" y="1375466"/>
            <a:ext cx="3861832" cy="3837980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8679" y="1784651"/>
            <a:ext cx="35237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$guest1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endParaRPr lang="en-US" altLang="zh-CN" sz="2000" spc="30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endParaRPr lang="zh-CN" altLang="en-US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guest2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err="1">
                <a:solidFill>
                  <a:srgbClr val="00B0F0"/>
                </a:solidFill>
                <a:cs typeface="Courier New" panose="02070309020205020404" pitchFamily="49" charset="0"/>
              </a:rPr>
              <a:t>showMe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echo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Guest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:: $</a:t>
            </a:r>
            <a:r>
              <a:rPr lang="en-US" altLang="zh-CN" sz="2000" spc="300" dirty="0" err="1" smtClean="0">
                <a:solidFill>
                  <a:srgbClr val="FF33CC"/>
                </a:solidFill>
                <a:cs typeface="Courier New" panose="02070309020205020404" pitchFamily="49" charset="0"/>
              </a:rPr>
              <a:t>num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  <a:endParaRPr lang="en-US" altLang="zh-CN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5471654" y="1419214"/>
            <a:ext cx="3736046" cy="409185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Guest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485722" y="1854963"/>
            <a:ext cx="3736046" cy="7243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5567609" y="1975442"/>
            <a:ext cx="1006073" cy="453708"/>
          </a:xfrm>
          <a:prstGeom prst="rect">
            <a:avLst/>
          </a:prstGeom>
          <a:gradFill>
            <a:gsLst>
              <a:gs pos="0">
                <a:srgbClr val="0033CC"/>
              </a:gs>
              <a:gs pos="80000">
                <a:srgbClr val="00CCFF"/>
              </a:gs>
              <a:gs pos="100000">
                <a:srgbClr val="00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num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73682" y="1975442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0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579756" y="1975441"/>
            <a:ext cx="1477820" cy="453709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showme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5263486" y="3235402"/>
            <a:ext cx="1807831" cy="40918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guest1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5277554" y="3671151"/>
            <a:ext cx="1793763" cy="724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449109" y="3806451"/>
            <a:ext cx="1477820" cy="453709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showme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277554" y="4646973"/>
            <a:ext cx="1807831" cy="40918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guest2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291622" y="5082722"/>
            <a:ext cx="1793763" cy="724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463177" y="5218022"/>
            <a:ext cx="1477820" cy="453709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showme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9432234" y="3230047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0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583050" y="1973651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578770" y="1980011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578770" y="1973285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9432234" y="4033306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9432234" y="4833022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9411414" y="5639825"/>
            <a:ext cx="832514" cy="45370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249417" y="6058544"/>
            <a:ext cx="1835967" cy="453709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Guest::$sum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8970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4" grpId="0" animBg="1"/>
      <p:bldP spid="5" grpId="0" animBg="1"/>
      <p:bldP spid="5" grpId="1" animBg="1"/>
      <p:bldP spid="45" grpId="0" animBg="1"/>
      <p:bldP spid="46" grpId="0" animBg="1"/>
      <p:bldP spid="47" grpId="0" animBg="1"/>
      <p:bldP spid="48" grpId="0" animBg="1"/>
      <p:bldP spid="48" grpId="1" animBg="1"/>
      <p:bldP spid="48" grpId="2" animBg="1"/>
      <p:bldP spid="18" grpId="0" animBg="1"/>
      <p:bldP spid="19" grpId="0" animBg="1"/>
      <p:bldP spid="20" grpId="0" animBg="1"/>
      <p:bldP spid="20" grpId="1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30" grpId="0" animBg="1"/>
      <p:bldP spid="31" grpId="0" animBg="1"/>
      <p:bldP spid="32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类的方法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8.1.3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6129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、类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193677" y="452755"/>
            <a:ext cx="2584450" cy="276925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1082910"/>
            <a:ext cx="5517884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类的函数，则是为了完成类的某部分功能，称为类的一个</a:t>
            </a:r>
            <a:r>
              <a:rPr lang="zh-CN" altLang="en-US" sz="24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“方法”。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的类方法，主要有以下几种：</a:t>
            </a:r>
            <a:endParaRPr lang="en-US" altLang="zh-CN" sz="2400" dirty="0" smtClean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普通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方法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静态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方法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构造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函数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析构函数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37" y="1824698"/>
            <a:ext cx="6023387" cy="46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75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426" y="1425779"/>
            <a:ext cx="6022851" cy="50783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类的普通方法用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function</a:t>
            </a:r>
            <a:r>
              <a:rPr lang="zh-CN" altLang="en-US" sz="2400" dirty="0">
                <a:cs typeface="Times New Roman" panose="02020603050405020304" pitchFamily="18" charset="0"/>
              </a:rPr>
              <a:t>关键字定义，可在类的定义中调用，也可为这个类的所有对象调用。在类内调用方法时，语法格式如下：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$this-&gt;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function_name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();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通过类的实例对象调用方法时，语法格式如下：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$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object_name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functin_name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();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cs typeface="Times New Roman" panose="02020603050405020304" pitchFamily="18" charset="0"/>
              </a:rPr>
              <a:t>function_name</a:t>
            </a:r>
            <a:r>
              <a:rPr lang="zh-CN" altLang="en-US" sz="2400" dirty="0">
                <a:cs typeface="Times New Roman" panose="02020603050405020304" pitchFamily="18" charset="0"/>
              </a:rPr>
              <a:t>表示方法名，</a:t>
            </a:r>
            <a:r>
              <a:rPr lang="en-US" altLang="zh-CN" sz="2400" dirty="0">
                <a:cs typeface="Times New Roman" panose="02020603050405020304" pitchFamily="18" charset="0"/>
              </a:rPr>
              <a:t>$</a:t>
            </a:r>
            <a:r>
              <a:rPr lang="en-US" altLang="zh-CN" sz="2400" dirty="0" err="1">
                <a:cs typeface="Times New Roman" panose="02020603050405020304" pitchFamily="18" charset="0"/>
              </a:rPr>
              <a:t>object_name</a:t>
            </a:r>
            <a:r>
              <a:rPr lang="zh-CN" altLang="en-US" sz="2400" dirty="0">
                <a:cs typeface="Times New Roman" panose="02020603050405020304" pitchFamily="18" charset="0"/>
              </a:rPr>
              <a:t>表示类的对象名。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168830700"/>
              </p:ext>
            </p:extLst>
          </p:nvPr>
        </p:nvGraphicFramePr>
        <p:xfrm>
          <a:off x="6810232" y="1292872"/>
          <a:ext cx="5081692" cy="486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14426" y="833133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普通方法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23837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426" y="1425779"/>
            <a:ext cx="5422350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类的静态方法用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static function</a:t>
            </a:r>
            <a:r>
              <a:rPr lang="zh-CN" altLang="en-US" sz="2400" dirty="0">
                <a:cs typeface="Times New Roman" panose="02020603050405020304" pitchFamily="18" charset="0"/>
              </a:rPr>
              <a:t>关键字定义。类的静态方法只属于类的本身，而不属于这个类的任何一个对象。因此它可以通过“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类名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::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方法名</a:t>
            </a:r>
            <a:r>
              <a:rPr lang="zh-CN" altLang="en-US" sz="2400" dirty="0">
                <a:cs typeface="Times New Roman" panose="02020603050405020304" pitchFamily="18" charset="0"/>
              </a:rPr>
              <a:t>”进行调用，也可以通过“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对象名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-&gt;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方法名</a:t>
            </a:r>
            <a:r>
              <a:rPr lang="zh-CN" altLang="en-US" sz="2400" dirty="0">
                <a:cs typeface="Times New Roman" panose="02020603050405020304" pitchFamily="18" charset="0"/>
              </a:rPr>
              <a:t>”调用（提倡第一种方法）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静态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方法只能调用静态成员变量，不能调用普通变量</a:t>
            </a:r>
            <a:r>
              <a:rPr lang="zh-CN" altLang="en-US" sz="2400" dirty="0"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426" y="833133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静态方法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6514614" y="1737923"/>
            <a:ext cx="2338109" cy="586853"/>
          </a:xfrm>
          <a:prstGeom prst="rect">
            <a:avLst/>
          </a:prstGeom>
          <a:gradFill>
            <a:gsLst>
              <a:gs pos="0">
                <a:srgbClr val="339966"/>
              </a:gs>
              <a:gs pos="80000">
                <a:srgbClr val="00FFCC"/>
              </a:gs>
              <a:gs pos="100000">
                <a:srgbClr val="00FF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$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var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14614" y="4564752"/>
            <a:ext cx="2338109" cy="586853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9430562" y="1737923"/>
            <a:ext cx="2338109" cy="586853"/>
          </a:xfrm>
          <a:prstGeom prst="rect">
            <a:avLst/>
          </a:prstGeom>
          <a:gradFill>
            <a:gsLst>
              <a:gs pos="0">
                <a:srgbClr val="0033CC"/>
              </a:gs>
              <a:gs pos="80000">
                <a:srgbClr val="00CCFF"/>
              </a:gs>
              <a:gs pos="100000">
                <a:srgbClr val="00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Static 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var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9430562" y="4564753"/>
            <a:ext cx="2338109" cy="58685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static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1" name="直接箭头连接符 20"/>
          <p:cNvCxnSpPr>
            <a:stCxn id="16" idx="0"/>
            <a:endCxn id="15" idx="2"/>
          </p:cNvCxnSpPr>
          <p:nvPr/>
        </p:nvCxnSpPr>
        <p:spPr bwMode="auto">
          <a:xfrm flipV="1">
            <a:off x="7683669" y="2324776"/>
            <a:ext cx="0" cy="22399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>
            <a:stCxn id="16" idx="0"/>
            <a:endCxn id="17" idx="2"/>
          </p:cNvCxnSpPr>
          <p:nvPr/>
        </p:nvCxnSpPr>
        <p:spPr bwMode="auto">
          <a:xfrm flipV="1">
            <a:off x="7683669" y="2324776"/>
            <a:ext cx="2915948" cy="22399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/>
          <p:cNvCxnSpPr>
            <a:stCxn id="20" idx="0"/>
            <a:endCxn id="17" idx="2"/>
          </p:cNvCxnSpPr>
          <p:nvPr/>
        </p:nvCxnSpPr>
        <p:spPr bwMode="auto">
          <a:xfrm flipV="1">
            <a:off x="10599617" y="2324776"/>
            <a:ext cx="0" cy="22399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>
            <a:stCxn id="20" idx="0"/>
            <a:endCxn id="15" idx="2"/>
          </p:cNvCxnSpPr>
          <p:nvPr/>
        </p:nvCxnSpPr>
        <p:spPr bwMode="auto">
          <a:xfrm flipH="1" flipV="1">
            <a:off x="7683669" y="2324776"/>
            <a:ext cx="2915948" cy="22399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09044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36689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6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353228" y="808079"/>
            <a:ext cx="2210456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</a:rPr>
              <a:t>【</a:t>
            </a:r>
            <a:r>
              <a:rPr lang="zh-CN" altLang="en-US" sz="2000" dirty="0" smtClean="0">
                <a:latin typeface="宋体" panose="02010600030101010101" pitchFamily="2" charset="-122"/>
              </a:rPr>
              <a:t>例</a:t>
            </a:r>
            <a:r>
              <a:rPr lang="en-US" altLang="zh-CN" sz="2000" dirty="0" smtClean="0">
                <a:latin typeface="宋体" panose="02010600030101010101" pitchFamily="2" charset="-122"/>
              </a:rPr>
              <a:t>8-4】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12" name="圆角矩形 6"/>
          <p:cNvSpPr>
            <a:spLocks noChangeArrowheads="1"/>
          </p:cNvSpPr>
          <p:nvPr/>
        </p:nvSpPr>
        <p:spPr bwMode="auto">
          <a:xfrm>
            <a:off x="546395" y="1375465"/>
            <a:ext cx="11001244" cy="5200777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8680" y="1559485"/>
            <a:ext cx="1000751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spc="300" dirty="0" err="1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Human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</a:p>
          <a:p>
            <a:pPr lvl="2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static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"</a:t>
            </a:r>
            <a:r>
              <a:rPr lang="zh-CN" altLang="en-US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伟明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"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 lvl="2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$height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180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 lvl="2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static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tell()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{   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endParaRPr lang="zh-CN" altLang="en-US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lvl="2">
              <a:spcAft>
                <a:spcPts val="0"/>
              </a:spcAft>
            </a:pP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我的名字是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>
                <a:solidFill>
                  <a:srgbClr val="00CC00"/>
                </a:solidFill>
                <a:cs typeface="Courier New" panose="02070309020205020404" pitchFamily="49" charset="0"/>
              </a:rPr>
              <a:t>self::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."&lt;</a:t>
            </a:r>
            <a:r>
              <a:rPr lang="en-US" altLang="zh-CN" sz="2000" spc="300" dirty="0" err="1">
                <a:solidFill>
                  <a:schemeClr val="bg1"/>
                </a:solidFill>
                <a:cs typeface="Courier New" panose="02070309020205020404" pitchFamily="49" charset="0"/>
              </a:rPr>
              <a:t>br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&gt;";     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调用静态成员</a:t>
            </a:r>
          </a:p>
          <a:p>
            <a:pPr lvl="2">
              <a:spcAft>
                <a:spcPts val="0"/>
              </a:spcAft>
            </a:pP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}</a:t>
            </a:r>
          </a:p>
          <a:p>
            <a:pPr lvl="2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say()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{     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普通方法</a:t>
            </a:r>
          </a:p>
          <a:p>
            <a:pPr lvl="2">
              <a:spcAft>
                <a:spcPts val="0"/>
              </a:spcAft>
            </a:pP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我叫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>
                <a:solidFill>
                  <a:srgbClr val="00CC00"/>
                </a:solidFill>
                <a:cs typeface="Courier New" panose="02070309020205020404" pitchFamily="49" charset="0"/>
              </a:rPr>
              <a:t>self::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       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调用静态成员</a:t>
            </a:r>
          </a:p>
          <a:p>
            <a:pPr lvl="2">
              <a:spcAft>
                <a:spcPts val="0"/>
              </a:spcAft>
            </a:pP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我的身高是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$this</a:t>
            </a:r>
            <a:r>
              <a:rPr lang="en-US" altLang="zh-CN" sz="2000" spc="30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height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."&lt;</a:t>
            </a:r>
            <a:r>
              <a:rPr lang="en-US" altLang="zh-CN" sz="2000" spc="300" dirty="0" err="1">
                <a:solidFill>
                  <a:schemeClr val="bg1"/>
                </a:solidFill>
                <a:cs typeface="Courier New" panose="02070309020205020404" pitchFamily="49" charset="0"/>
              </a:rPr>
              <a:t>br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&gt;";  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调用普通成员</a:t>
            </a:r>
          </a:p>
          <a:p>
            <a:pPr lvl="2">
              <a:spcAft>
                <a:spcPts val="0"/>
              </a:spcAft>
            </a:pP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    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} </a:t>
            </a:r>
          </a:p>
          <a:p>
            <a:pPr lvl="1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}</a:t>
            </a:r>
          </a:p>
          <a:p>
            <a:pPr lvl="1">
              <a:spcAft>
                <a:spcPts val="0"/>
              </a:spcAft>
            </a:pP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$p1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Human()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 lvl="1">
              <a:spcAft>
                <a:spcPts val="0"/>
              </a:spcAft>
            </a:pP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$p1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say()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</a:p>
          <a:p>
            <a:pPr lvl="1">
              <a:spcAft>
                <a:spcPts val="0"/>
              </a:spcAft>
            </a:pP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$p1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tell()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	//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调用静态方法</a:t>
            </a:r>
          </a:p>
          <a:p>
            <a:pPr>
              <a:spcAft>
                <a:spcPts val="0"/>
              </a:spcAft>
            </a:pP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821181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9863" y="1726030"/>
            <a:ext cx="6427916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构造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函数相当于一个将类变为对象的孵化器，利用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new class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语句初始化一个类时，它自动被调用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9046" y="995166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构造函数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87" y="1419367"/>
            <a:ext cx="3398951" cy="52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37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989" y="1575904"/>
            <a:ext cx="10472022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构造函数的主要用于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初始化一个对象</a:t>
            </a:r>
            <a:r>
              <a:rPr lang="zh-CN" altLang="en-US" sz="2400" dirty="0">
                <a:cs typeface="Times New Roman" panose="02020603050405020304" pitchFamily="18" charset="0"/>
              </a:rPr>
              <a:t>，使类的对象能够获得可用内存空间。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定义一个类的构造函数，其语法格式有两种，分别如下：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function </a:t>
            </a:r>
            <a:r>
              <a:rPr lang="en-US" altLang="zh-CN" sz="24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_ _</a:t>
            </a:r>
            <a:r>
              <a:rPr lang="en-US" altLang="zh-CN" sz="2400" dirty="0">
                <a:solidFill>
                  <a:srgbClr val="00B0F0"/>
                </a:solidFill>
                <a:cs typeface="Times New Roman" panose="02020603050405020304" pitchFamily="18" charset="0"/>
              </a:rPr>
              <a:t>construct()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{    //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函数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体  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或者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function 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class_name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()	//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用类名作为构造函数名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{    //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函数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体  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当对类进行实例化时，构造函数自动被调用，不需特别声明调用语句。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9989" y="833133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构造函数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9453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431" y="1575654"/>
            <a:ext cx="196509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8-5】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4927" y="958067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构造函数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 bwMode="auto">
          <a:xfrm>
            <a:off x="555931" y="3230844"/>
            <a:ext cx="4080080" cy="405311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69999" y="3662719"/>
            <a:ext cx="4080080" cy="2651027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73197" y="3733296"/>
            <a:ext cx="1806887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book_name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79924" y="5559651"/>
            <a:ext cx="3823056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73197" y="4815954"/>
            <a:ext cx="3829783" cy="58685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544746" y="3733296"/>
            <a:ext cx="1959171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book_author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0861" y="4266838"/>
            <a:ext cx="1799223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book_price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544746" y="4266838"/>
            <a:ext cx="1959171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3722" y="2311448"/>
            <a:ext cx="519603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mybook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Book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zh-CN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平凡的世界</a:t>
            </a:r>
            <a:r>
              <a:rPr lang="en-US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zh-CN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路遥</a:t>
            </a:r>
            <a:r>
              <a:rPr lang="en-US" altLang="zh-CN" sz="2000" dirty="0">
                <a:solidFill>
                  <a:srgbClr val="008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54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altLang="zh-CN" sz="2000" dirty="0">
                <a:solidFill>
                  <a:srgbClr val="8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CN" altLang="en-US" sz="2000" dirty="0"/>
          </a:p>
        </p:txBody>
      </p:sp>
      <p:cxnSp>
        <p:nvCxnSpPr>
          <p:cNvPr id="6" name="肘形连接符 5"/>
          <p:cNvCxnSpPr>
            <a:stCxn id="3" idx="2"/>
            <a:endCxn id="19" idx="3"/>
          </p:cNvCxnSpPr>
          <p:nvPr/>
        </p:nvCxnSpPr>
        <p:spPr bwMode="auto">
          <a:xfrm rot="5400000">
            <a:off x="4248450" y="2966089"/>
            <a:ext cx="2397823" cy="188876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24"/>
          <p:cNvSpPr/>
          <p:nvPr/>
        </p:nvSpPr>
        <p:spPr bwMode="auto">
          <a:xfrm>
            <a:off x="7453490" y="3204280"/>
            <a:ext cx="4080080" cy="405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mybook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467558" y="3636155"/>
            <a:ext cx="4080080" cy="185357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570756" y="3706732"/>
            <a:ext cx="1806887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平凡的世界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7578420" y="4789390"/>
            <a:ext cx="3823056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9442305" y="3706732"/>
            <a:ext cx="1959171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路遥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7578420" y="4240274"/>
            <a:ext cx="1799223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54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9442305" y="4240274"/>
            <a:ext cx="1959171" cy="444195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12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>
            <a:stCxn id="9" idx="3"/>
            <a:endCxn id="25" idx="1"/>
          </p:cNvCxnSpPr>
          <p:nvPr/>
        </p:nvCxnSpPr>
        <p:spPr bwMode="auto">
          <a:xfrm flipV="1">
            <a:off x="4636011" y="3406936"/>
            <a:ext cx="2817479" cy="26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404980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导语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六边形 14"/>
          <p:cNvSpPr>
            <a:spLocks noChangeArrowheads="1"/>
          </p:cNvSpPr>
          <p:nvPr/>
        </p:nvSpPr>
        <p:spPr bwMode="auto">
          <a:xfrm>
            <a:off x="5056187" y="4206295"/>
            <a:ext cx="6667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25" name="六边形 12"/>
          <p:cNvSpPr>
            <a:spLocks noChangeArrowheads="1"/>
          </p:cNvSpPr>
          <p:nvPr/>
        </p:nvSpPr>
        <p:spPr bwMode="auto">
          <a:xfrm rot="5400000">
            <a:off x="5148262" y="2972808"/>
            <a:ext cx="1527175" cy="1327150"/>
          </a:xfrm>
          <a:prstGeom prst="hexagon">
            <a:avLst>
              <a:gd name="adj" fmla="val 25017"/>
              <a:gd name="vf" fmla="val 115470"/>
            </a:avLst>
          </a:prstGeom>
          <a:ln/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4730750" y="4163433"/>
            <a:ext cx="968375" cy="1112837"/>
            <a:chOff x="4730750" y="4163433"/>
            <a:chExt cx="968375" cy="1112837"/>
          </a:xfrm>
        </p:grpSpPr>
        <p:sp>
          <p:nvSpPr>
            <p:cNvPr id="34" name="六边形 9"/>
            <p:cNvSpPr>
              <a:spLocks noChangeArrowheads="1"/>
            </p:cNvSpPr>
            <p:nvPr/>
          </p:nvSpPr>
          <p:spPr bwMode="auto">
            <a:xfrm rot="5400000">
              <a:off x="4658519" y="4235664"/>
              <a:ext cx="1112837" cy="968375"/>
            </a:xfrm>
            <a:prstGeom prst="hexagon">
              <a:avLst>
                <a:gd name="adj" fmla="val 25005"/>
                <a:gd name="vf" fmla="val 115470"/>
              </a:avLst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Freeform 100"/>
            <p:cNvSpPr>
              <a:spLocks noEditPoints="1" noChangeArrowheads="1"/>
            </p:cNvSpPr>
            <p:nvPr/>
          </p:nvSpPr>
          <p:spPr bwMode="auto">
            <a:xfrm>
              <a:off x="5014912" y="4550783"/>
              <a:ext cx="363538" cy="363537"/>
            </a:xfrm>
            <a:custGeom>
              <a:avLst/>
              <a:gdLst>
                <a:gd name="T0" fmla="*/ 299825 w 97"/>
                <a:gd name="T1" fmla="*/ 63713 h 97"/>
                <a:gd name="T2" fmla="*/ 63713 w 97"/>
                <a:gd name="T3" fmla="*/ 63713 h 97"/>
                <a:gd name="T4" fmla="*/ 63713 w 97"/>
                <a:gd name="T5" fmla="*/ 296077 h 97"/>
                <a:gd name="T6" fmla="*/ 299825 w 97"/>
                <a:gd name="T7" fmla="*/ 296077 h 97"/>
                <a:gd name="T8" fmla="*/ 299825 w 97"/>
                <a:gd name="T9" fmla="*/ 63713 h 97"/>
                <a:gd name="T10" fmla="*/ 296077 w 97"/>
                <a:gd name="T11" fmla="*/ 161156 h 97"/>
                <a:gd name="T12" fmla="*/ 187391 w 97"/>
                <a:gd name="T13" fmla="*/ 269842 h 97"/>
                <a:gd name="T14" fmla="*/ 187391 w 97"/>
                <a:gd name="T15" fmla="*/ 269842 h 97"/>
                <a:gd name="T16" fmla="*/ 164904 w 97"/>
                <a:gd name="T17" fmla="*/ 281085 h 97"/>
                <a:gd name="T18" fmla="*/ 142417 w 97"/>
                <a:gd name="T19" fmla="*/ 269842 h 97"/>
                <a:gd name="T20" fmla="*/ 142417 w 97"/>
                <a:gd name="T21" fmla="*/ 269842 h 97"/>
                <a:gd name="T22" fmla="*/ 78704 w 97"/>
                <a:gd name="T23" fmla="*/ 206129 h 97"/>
                <a:gd name="T24" fmla="*/ 78704 w 97"/>
                <a:gd name="T25" fmla="*/ 164903 h 97"/>
                <a:gd name="T26" fmla="*/ 119930 w 97"/>
                <a:gd name="T27" fmla="*/ 164903 h 97"/>
                <a:gd name="T28" fmla="*/ 164904 w 97"/>
                <a:gd name="T29" fmla="*/ 206129 h 97"/>
                <a:gd name="T30" fmla="*/ 254851 w 97"/>
                <a:gd name="T31" fmla="*/ 119930 h 97"/>
                <a:gd name="T32" fmla="*/ 296077 w 97"/>
                <a:gd name="T33" fmla="*/ 119930 h 97"/>
                <a:gd name="T34" fmla="*/ 296077 w 97"/>
                <a:gd name="T35" fmla="*/ 161156 h 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7"/>
                <a:gd name="T55" fmla="*/ 0 h 97"/>
                <a:gd name="T56" fmla="*/ 97 w 97"/>
                <a:gd name="T57" fmla="*/ 97 h 9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7" h="97">
                  <a:moveTo>
                    <a:pt x="80" y="17"/>
                  </a:move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79"/>
                  </a:cubicBezTo>
                  <a:cubicBezTo>
                    <a:pt x="34" y="97"/>
                    <a:pt x="62" y="97"/>
                    <a:pt x="80" y="79"/>
                  </a:cubicBezTo>
                  <a:cubicBezTo>
                    <a:pt x="97" y="62"/>
                    <a:pt x="97" y="34"/>
                    <a:pt x="80" y="17"/>
                  </a:cubicBezTo>
                  <a:close/>
                  <a:moveTo>
                    <a:pt x="79" y="43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4"/>
                    <a:pt x="46" y="75"/>
                    <a:pt x="44" y="75"/>
                  </a:cubicBezTo>
                  <a:cubicBezTo>
                    <a:pt x="42" y="75"/>
                    <a:pt x="40" y="74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18" y="52"/>
                    <a:pt x="18" y="47"/>
                    <a:pt x="21" y="44"/>
                  </a:cubicBezTo>
                  <a:cubicBezTo>
                    <a:pt x="24" y="41"/>
                    <a:pt x="29" y="41"/>
                    <a:pt x="32" y="44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1" y="29"/>
                    <a:pt x="76" y="29"/>
                    <a:pt x="79" y="32"/>
                  </a:cubicBezTo>
                  <a:cubicBezTo>
                    <a:pt x="82" y="35"/>
                    <a:pt x="82" y="40"/>
                    <a:pt x="79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673850" y="3088695"/>
            <a:ext cx="968375" cy="1111250"/>
            <a:chOff x="6673850" y="3088695"/>
            <a:chExt cx="968375" cy="1111250"/>
          </a:xfrm>
        </p:grpSpPr>
        <p:sp>
          <p:nvSpPr>
            <p:cNvPr id="45" name="六边形 7"/>
            <p:cNvSpPr>
              <a:spLocks noChangeArrowheads="1"/>
            </p:cNvSpPr>
            <p:nvPr/>
          </p:nvSpPr>
          <p:spPr bwMode="auto">
            <a:xfrm rot="5400000">
              <a:off x="6602413" y="3160132"/>
              <a:ext cx="1111250" cy="968375"/>
            </a:xfrm>
            <a:prstGeom prst="hexagon">
              <a:avLst>
                <a:gd name="adj" fmla="val 24970"/>
                <a:gd name="vf" fmla="val 115470"/>
              </a:avLst>
            </a:prstGeom>
            <a:ln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Freeform 149"/>
            <p:cNvSpPr>
              <a:spLocks noEditPoints="1" noChangeArrowheads="1"/>
            </p:cNvSpPr>
            <p:nvPr/>
          </p:nvSpPr>
          <p:spPr bwMode="auto">
            <a:xfrm>
              <a:off x="6945312" y="3455408"/>
              <a:ext cx="361950" cy="363537"/>
            </a:xfrm>
            <a:custGeom>
              <a:avLst/>
              <a:gdLst>
                <a:gd name="T0" fmla="*/ 297855 w 96"/>
                <a:gd name="T1" fmla="*/ 63713 h 97"/>
                <a:gd name="T2" fmla="*/ 64095 w 96"/>
                <a:gd name="T3" fmla="*/ 63713 h 97"/>
                <a:gd name="T4" fmla="*/ 64095 w 96"/>
                <a:gd name="T5" fmla="*/ 299824 h 97"/>
                <a:gd name="T6" fmla="*/ 297855 w 96"/>
                <a:gd name="T7" fmla="*/ 299824 h 97"/>
                <a:gd name="T8" fmla="*/ 297855 w 96"/>
                <a:gd name="T9" fmla="*/ 63713 h 97"/>
                <a:gd name="T10" fmla="*/ 260152 w 96"/>
                <a:gd name="T11" fmla="*/ 213625 h 97"/>
                <a:gd name="T12" fmla="*/ 177205 w 96"/>
                <a:gd name="T13" fmla="*/ 213625 h 97"/>
                <a:gd name="T14" fmla="*/ 162123 w 96"/>
                <a:gd name="T15" fmla="*/ 217373 h 97"/>
                <a:gd name="T16" fmla="*/ 158353 w 96"/>
                <a:gd name="T17" fmla="*/ 236112 h 97"/>
                <a:gd name="T18" fmla="*/ 139502 w 96"/>
                <a:gd name="T19" fmla="*/ 247355 h 97"/>
                <a:gd name="T20" fmla="*/ 79177 w 96"/>
                <a:gd name="T21" fmla="*/ 198634 h 97"/>
                <a:gd name="T22" fmla="*/ 79177 w 96"/>
                <a:gd name="T23" fmla="*/ 164903 h 97"/>
                <a:gd name="T24" fmla="*/ 139502 w 96"/>
                <a:gd name="T25" fmla="*/ 116182 h 97"/>
                <a:gd name="T26" fmla="*/ 158353 w 96"/>
                <a:gd name="T27" fmla="*/ 127425 h 97"/>
                <a:gd name="T28" fmla="*/ 162123 w 96"/>
                <a:gd name="T29" fmla="*/ 146164 h 97"/>
                <a:gd name="T30" fmla="*/ 180975 w 96"/>
                <a:gd name="T31" fmla="*/ 146164 h 97"/>
                <a:gd name="T32" fmla="*/ 260152 w 96"/>
                <a:gd name="T33" fmla="*/ 146164 h 97"/>
                <a:gd name="T34" fmla="*/ 294084 w 96"/>
                <a:gd name="T35" fmla="*/ 179895 h 97"/>
                <a:gd name="T36" fmla="*/ 260152 w 96"/>
                <a:gd name="T37" fmla="*/ 213625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97"/>
                <a:gd name="T59" fmla="*/ 96 w 96"/>
                <a:gd name="T60" fmla="*/ 97 h 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97">
                  <a:moveTo>
                    <a:pt x="79" y="17"/>
                  </a:move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80"/>
                  </a:cubicBezTo>
                  <a:cubicBezTo>
                    <a:pt x="34" y="97"/>
                    <a:pt x="62" y="97"/>
                    <a:pt x="79" y="80"/>
                  </a:cubicBezTo>
                  <a:cubicBezTo>
                    <a:pt x="96" y="62"/>
                    <a:pt x="96" y="34"/>
                    <a:pt x="79" y="17"/>
                  </a:cubicBezTo>
                  <a:close/>
                  <a:moveTo>
                    <a:pt x="69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4" y="57"/>
                    <a:pt x="43" y="58"/>
                  </a:cubicBezTo>
                  <a:cubicBezTo>
                    <a:pt x="42" y="59"/>
                    <a:pt x="42" y="63"/>
                    <a:pt x="42" y="63"/>
                  </a:cubicBezTo>
                  <a:cubicBezTo>
                    <a:pt x="42" y="67"/>
                    <a:pt x="40" y="68"/>
                    <a:pt x="37" y="66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0"/>
                    <a:pt x="18" y="46"/>
                    <a:pt x="21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9"/>
                    <a:pt x="42" y="30"/>
                    <a:pt x="42" y="34"/>
                  </a:cubicBezTo>
                  <a:cubicBezTo>
                    <a:pt x="42" y="34"/>
                    <a:pt x="42" y="37"/>
                    <a:pt x="43" y="39"/>
                  </a:cubicBezTo>
                  <a:cubicBezTo>
                    <a:pt x="44" y="40"/>
                    <a:pt x="48" y="39"/>
                    <a:pt x="4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4" y="39"/>
                    <a:pt x="78" y="43"/>
                    <a:pt x="78" y="48"/>
                  </a:cubicBezTo>
                  <a:cubicBezTo>
                    <a:pt x="78" y="53"/>
                    <a:pt x="74" y="57"/>
                    <a:pt x="6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759325" y="1969508"/>
            <a:ext cx="968375" cy="1112837"/>
            <a:chOff x="4759325" y="1969508"/>
            <a:chExt cx="968375" cy="1112837"/>
          </a:xfrm>
        </p:grpSpPr>
        <p:sp>
          <p:nvSpPr>
            <p:cNvPr id="48" name="六边形 6"/>
            <p:cNvSpPr>
              <a:spLocks noChangeArrowheads="1"/>
            </p:cNvSpPr>
            <p:nvPr/>
          </p:nvSpPr>
          <p:spPr bwMode="auto">
            <a:xfrm rot="5400000">
              <a:off x="4687094" y="2041739"/>
              <a:ext cx="1112837" cy="968375"/>
            </a:xfrm>
            <a:prstGeom prst="hexagon">
              <a:avLst>
                <a:gd name="adj" fmla="val 25005"/>
                <a:gd name="vf" fmla="val 115470"/>
              </a:avLst>
            </a:prstGeom>
            <a:ln/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Freeform 99"/>
            <p:cNvSpPr>
              <a:spLocks noEditPoints="1" noChangeArrowheads="1"/>
            </p:cNvSpPr>
            <p:nvPr/>
          </p:nvSpPr>
          <p:spPr bwMode="auto">
            <a:xfrm>
              <a:off x="5076825" y="2320345"/>
              <a:ext cx="330200" cy="330200"/>
            </a:xfrm>
            <a:custGeom>
              <a:avLst/>
              <a:gdLst>
                <a:gd name="T0" fmla="*/ 165100 w 88"/>
                <a:gd name="T1" fmla="*/ 0 h 88"/>
                <a:gd name="T2" fmla="*/ 0 w 88"/>
                <a:gd name="T3" fmla="*/ 165100 h 88"/>
                <a:gd name="T4" fmla="*/ 165100 w 88"/>
                <a:gd name="T5" fmla="*/ 330200 h 88"/>
                <a:gd name="T6" fmla="*/ 330200 w 88"/>
                <a:gd name="T7" fmla="*/ 165100 h 88"/>
                <a:gd name="T8" fmla="*/ 165100 w 88"/>
                <a:gd name="T9" fmla="*/ 0 h 88"/>
                <a:gd name="T10" fmla="*/ 228889 w 88"/>
                <a:gd name="T11" fmla="*/ 195118 h 88"/>
                <a:gd name="T12" fmla="*/ 101311 w 88"/>
                <a:gd name="T13" fmla="*/ 195118 h 88"/>
                <a:gd name="T14" fmla="*/ 71293 w 88"/>
                <a:gd name="T15" fmla="*/ 165100 h 88"/>
                <a:gd name="T16" fmla="*/ 101311 w 88"/>
                <a:gd name="T17" fmla="*/ 135082 h 88"/>
                <a:gd name="T18" fmla="*/ 228889 w 88"/>
                <a:gd name="T19" fmla="*/ 135082 h 88"/>
                <a:gd name="T20" fmla="*/ 255155 w 88"/>
                <a:gd name="T21" fmla="*/ 165100 h 88"/>
                <a:gd name="T22" fmla="*/ 228889 w 88"/>
                <a:gd name="T23" fmla="*/ 195118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8"/>
                <a:gd name="T37" fmla="*/ 0 h 88"/>
                <a:gd name="T38" fmla="*/ 88 w 88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61" y="52"/>
                  </a:moveTo>
                  <a:cubicBezTo>
                    <a:pt x="27" y="52"/>
                    <a:pt x="27" y="52"/>
                    <a:pt x="27" y="52"/>
                  </a:cubicBezTo>
                  <a:cubicBezTo>
                    <a:pt x="23" y="52"/>
                    <a:pt x="19" y="48"/>
                    <a:pt x="19" y="44"/>
                  </a:cubicBezTo>
                  <a:cubicBezTo>
                    <a:pt x="19" y="39"/>
                    <a:pt x="23" y="36"/>
                    <a:pt x="27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5" y="36"/>
                    <a:pt x="68" y="39"/>
                    <a:pt x="68" y="44"/>
                  </a:cubicBezTo>
                  <a:cubicBezTo>
                    <a:pt x="68" y="48"/>
                    <a:pt x="65" y="52"/>
                    <a:pt x="61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" name="矩形 20"/>
          <p:cNvSpPr>
            <a:spLocks noChangeArrowheads="1"/>
          </p:cNvSpPr>
          <p:nvPr/>
        </p:nvSpPr>
        <p:spPr bwMode="auto">
          <a:xfrm>
            <a:off x="614149" y="1939390"/>
            <a:ext cx="4116601" cy="126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000" b="1" dirty="0" smtClean="0">
                <a:solidFill>
                  <a:srgbClr val="3A3838"/>
                </a:solidFill>
                <a:latin typeface="Adobe Gothic Std B" panose="020B0800000000000000" pitchFamily="34" charset="-128"/>
                <a:ea typeface="黑体" panose="02010609060101010101" pitchFamily="49" charset="-122"/>
                <a:sym typeface="Arial" panose="020B0604020202020204" pitchFamily="34" charset="0"/>
              </a:rPr>
              <a:t>便于管理</a:t>
            </a:r>
            <a:endParaRPr lang="en-US" altLang="zh-CN" sz="2000" b="1" dirty="0" smtClean="0">
              <a:solidFill>
                <a:srgbClr val="3A3838"/>
              </a:solidFill>
              <a:latin typeface="Adobe Gothic Std B" panose="020B0800000000000000" pitchFamily="34" charset="-128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r" eaLnBrk="1" hangingPunct="1"/>
            <a:r>
              <a:rPr lang="zh-CN" altLang="en-US" dirty="0">
                <a:solidFill>
                  <a:srgbClr val="006600"/>
                </a:solidFill>
                <a:latin typeface="+mn-ea"/>
                <a:ea typeface="+mn-ea"/>
              </a:rPr>
              <a:t>面向对象方法将不同功能的程序封装成独立的模块，各个模块能够相对独立，有利于维护与调试；</a:t>
            </a:r>
          </a:p>
        </p:txBody>
      </p:sp>
      <p:sp>
        <p:nvSpPr>
          <p:cNvPr id="51" name="矩形 22"/>
          <p:cNvSpPr>
            <a:spLocks noChangeArrowheads="1"/>
          </p:cNvSpPr>
          <p:nvPr/>
        </p:nvSpPr>
        <p:spPr bwMode="auto">
          <a:xfrm>
            <a:off x="974725" y="4379333"/>
            <a:ext cx="3592512" cy="126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000" b="1" dirty="0" smtClean="0">
                <a:solidFill>
                  <a:srgbClr val="3A3838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重用灵活</a:t>
            </a:r>
            <a:endParaRPr lang="en-US" altLang="zh-CN" sz="2000" b="1" dirty="0" smtClean="0">
              <a:solidFill>
                <a:srgbClr val="3A3838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 hangingPunct="1"/>
            <a:r>
              <a:rPr lang="zh-CN" altLang="en-US" dirty="0">
                <a:solidFill>
                  <a:srgbClr val="006600"/>
                </a:solidFill>
                <a:latin typeface="+mn-ea"/>
                <a:ea typeface="+mn-ea"/>
                <a:sym typeface="Arial" panose="020B0604020202020204" pitchFamily="34" charset="0"/>
              </a:rPr>
              <a:t>已经定义好的某个功能模块，多次使用时，不需要多次编写定义代码</a:t>
            </a:r>
            <a:endParaRPr lang="zh-CN" altLang="en-US" dirty="0">
              <a:solidFill>
                <a:srgbClr val="006600"/>
              </a:solidFill>
              <a:latin typeface="+mn-ea"/>
              <a:ea typeface="+mn-ea"/>
            </a:endParaRPr>
          </a:p>
        </p:txBody>
      </p:sp>
      <p:sp>
        <p:nvSpPr>
          <p:cNvPr id="52" name="矩形 23"/>
          <p:cNvSpPr>
            <a:spLocks noChangeArrowheads="1"/>
          </p:cNvSpPr>
          <p:nvPr/>
        </p:nvSpPr>
        <p:spPr bwMode="auto">
          <a:xfrm>
            <a:off x="7742237" y="3099237"/>
            <a:ext cx="3594100" cy="153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3A3838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扩展性强</a:t>
            </a:r>
            <a:endParaRPr lang="zh-CN" altLang="en-US" sz="2000" b="1" dirty="0">
              <a:solidFill>
                <a:srgbClr val="3A3838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solidFill>
                  <a:srgbClr val="006600"/>
                </a:solidFill>
                <a:latin typeface="+mn-ea"/>
                <a:ea typeface="+mn-ea"/>
                <a:sym typeface="Arial" panose="020B0604020202020204" pitchFamily="34" charset="0"/>
              </a:rPr>
              <a:t>面向对象设计方法中提供了继承功能，使新的模块能够在继承某个模块功能的基础上增强自己的功能</a:t>
            </a:r>
            <a:endParaRPr lang="zh-CN" altLang="en-US" dirty="0">
              <a:solidFill>
                <a:srgbClr val="006600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324" y="918206"/>
            <a:ext cx="913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面向对象程序设计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Object Oriented Programming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）的优点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81685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989" y="1575904"/>
            <a:ext cx="10472022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析构函数在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销毁一个实例对象时，自动调用</a:t>
            </a:r>
            <a:r>
              <a:rPr lang="zh-CN" altLang="en-US" sz="2400" dirty="0">
                <a:cs typeface="Times New Roman" panose="02020603050405020304" pitchFamily="18" charset="0"/>
              </a:rPr>
              <a:t>，主要用于释放对象占用的内存空间。因此，当一个实例对象销毁时，需要处理的一些后期工作，可以在该函数中定义。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9989" y="977435"/>
            <a:ext cx="141577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析构函数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73612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类的继承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475265" y="2620963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591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4" y="1055616"/>
            <a:ext cx="5872726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在解决问题时，需要面对“普遍性问题”与“特殊性问题”的关系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特殊问题往往都具备普遍性问题的特征，同时又具有自己的特征。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/>
              <a:t>类的</a:t>
            </a:r>
            <a:r>
              <a:rPr lang="zh-CN" altLang="zh-CN" sz="2400" dirty="0" smtClean="0"/>
              <a:t>继承</a:t>
            </a:r>
            <a:r>
              <a:rPr lang="zh-CN" altLang="zh-CN" sz="2400" dirty="0"/>
              <a:t>的基本</a:t>
            </a:r>
            <a:r>
              <a:rPr lang="zh-CN" altLang="zh-CN" sz="2400" dirty="0" smtClean="0"/>
              <a:t>思想</a:t>
            </a:r>
            <a:r>
              <a:rPr lang="zh-CN" altLang="en-US" sz="2400" dirty="0" smtClean="0"/>
              <a:t>就是</a:t>
            </a:r>
            <a:r>
              <a:rPr lang="zh-CN" altLang="zh-CN" sz="2400" dirty="0" smtClean="0"/>
              <a:t>让</a:t>
            </a:r>
            <a:r>
              <a:rPr lang="zh-CN" altLang="zh-CN" sz="2400" dirty="0"/>
              <a:t>特殊类在复用普通类的属性与方法的基础上，扩展定义自己的属性与方法。在继承中，</a:t>
            </a:r>
            <a:r>
              <a:rPr lang="zh-CN" altLang="zh-CN" sz="2400" dirty="0">
                <a:solidFill>
                  <a:srgbClr val="FF0000"/>
                </a:solidFill>
              </a:rPr>
              <a:t>继承类称为子类，被继承类称为父</a:t>
            </a:r>
            <a:r>
              <a:rPr lang="zh-CN" altLang="zh-CN" sz="2400" dirty="0" smtClean="0">
                <a:solidFill>
                  <a:srgbClr val="FF0000"/>
                </a:solidFill>
              </a:rPr>
              <a:t>类</a:t>
            </a:r>
            <a:r>
              <a:rPr lang="zh-CN" altLang="en-US" sz="2400" dirty="0" smtClean="0">
                <a:solidFill>
                  <a:srgbClr val="FF0000"/>
                </a:solidFill>
              </a:rPr>
              <a:t>（基类）</a:t>
            </a:r>
            <a:r>
              <a:rPr lang="zh-CN" altLang="zh-CN" sz="2400" dirty="0" smtClean="0"/>
              <a:t>。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40" y="1813149"/>
            <a:ext cx="5133984" cy="37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697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4" y="1055616"/>
            <a:ext cx="11196984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继承的语法格式如下：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class </a:t>
            </a:r>
            <a:r>
              <a:rPr lang="en-US" altLang="zh-CN" sz="24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SubClassName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FF33CC"/>
                </a:solidFill>
                <a:cs typeface="Times New Roman" panose="02020603050405020304" pitchFamily="18" charset="0"/>
              </a:rPr>
              <a:t>SuperClassName</a:t>
            </a:r>
            <a:endParaRPr lang="en-US" altLang="zh-CN" sz="2400" dirty="0">
              <a:solidFill>
                <a:srgbClr val="FF33CC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	//</a:t>
            </a:r>
            <a:r>
              <a:rPr lang="zh-CN" altLang="en-US" sz="2400" dirty="0">
                <a:cs typeface="Times New Roman" panose="02020603050405020304" pitchFamily="18" charset="0"/>
              </a:rPr>
              <a:t>子类独有属性声明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cs typeface="Times New Roman" panose="02020603050405020304" pitchFamily="18" charset="0"/>
              </a:rPr>
              <a:t>子类独有行为声明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cs typeface="Times New Roman" panose="02020603050405020304" pitchFamily="18" charset="0"/>
              </a:rPr>
              <a:t>SubClasName</a:t>
            </a:r>
            <a:r>
              <a:rPr lang="zh-CN" altLang="en-US" sz="2400" dirty="0">
                <a:cs typeface="Times New Roman" panose="02020603050405020304" pitchFamily="18" charset="0"/>
              </a:rPr>
              <a:t>为子类名，</a:t>
            </a:r>
            <a:r>
              <a:rPr lang="en-US" altLang="zh-CN" sz="2400" dirty="0" err="1">
                <a:cs typeface="Times New Roman" panose="02020603050405020304" pitchFamily="18" charset="0"/>
              </a:rPr>
              <a:t>SuperClassName</a:t>
            </a:r>
            <a:r>
              <a:rPr lang="zh-CN" altLang="en-US" sz="2400" dirty="0">
                <a:cs typeface="Times New Roman" panose="02020603050405020304" pitchFamily="18" charset="0"/>
              </a:rPr>
              <a:t>为父类名。</a:t>
            </a:r>
          </a:p>
        </p:txBody>
      </p:sp>
    </p:spTree>
    <p:extLst>
      <p:ext uri="{BB962C8B-B14F-4D97-AF65-F5344CB8AC3E}">
        <p14:creationId xmlns:p14="http://schemas.microsoft.com/office/powerpoint/2010/main" val="38789990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62" y="768742"/>
            <a:ext cx="190122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8-6】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041892" y="1169755"/>
            <a:ext cx="3927980" cy="405311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055960" y="1601631"/>
            <a:ext cx="3927980" cy="2033822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159158" y="1672207"/>
            <a:ext cx="1806887" cy="359211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book_name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165885" y="3075476"/>
            <a:ext cx="3658758" cy="451786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159159" y="2536499"/>
            <a:ext cx="3665196" cy="451786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030707" y="1672207"/>
            <a:ext cx="1793647" cy="359211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book_author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66822" y="2096565"/>
            <a:ext cx="1799223" cy="359211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book_price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030707" y="2096565"/>
            <a:ext cx="1793647" cy="359211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36819" y="3892759"/>
            <a:ext cx="3819141" cy="405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Ancient_book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50887" y="4324635"/>
            <a:ext cx="3819141" cy="241424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54085" y="4395212"/>
            <a:ext cx="1806887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book_name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60812" y="6213367"/>
            <a:ext cx="3613681" cy="42326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 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60812" y="5763702"/>
            <a:ext cx="3613681" cy="383500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 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225634" y="4395212"/>
            <a:ext cx="1748859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book_author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61749" y="4846866"/>
            <a:ext cx="1799223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book_price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225634" y="4846866"/>
            <a:ext cx="1748859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811" y="5284050"/>
            <a:ext cx="3587883" cy="400110"/>
          </a:xfrm>
          <a:prstGeom prst="rect">
            <a:avLst/>
          </a:prstGeom>
          <a:ln>
            <a:solidFill>
              <a:srgbClr val="FF0000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Times New Roman" panose="02020603050405020304" pitchFamily="18" charset="0"/>
              </a:rPr>
              <a:t>$dynasty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058715" y="3892759"/>
            <a:ext cx="3819141" cy="405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class </a:t>
            </a:r>
            <a:r>
              <a:rPr lang="en-US" altLang="zh-CN" sz="2400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Journal_Book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8072783" y="4324635"/>
            <a:ext cx="3819141" cy="241424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175981" y="4395212"/>
            <a:ext cx="1806887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book_name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182708" y="5773846"/>
            <a:ext cx="3613681" cy="42326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8182708" y="5324181"/>
            <a:ext cx="3613681" cy="383500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0047530" y="4395212"/>
            <a:ext cx="1748859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book_author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183645" y="4846866"/>
            <a:ext cx="1799223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book_price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0047530" y="4846866"/>
            <a:ext cx="1748859" cy="378596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book_num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82708" y="6240156"/>
            <a:ext cx="3613681" cy="400110"/>
          </a:xfrm>
          <a:prstGeom prst="rect">
            <a:avLst/>
          </a:prstGeom>
          <a:gradFill>
            <a:gsLst>
              <a:gs pos="0">
                <a:srgbClr val="009900"/>
              </a:gs>
              <a:gs pos="80000">
                <a:srgbClr val="00B050"/>
              </a:gs>
              <a:gs pos="100000">
                <a:srgbClr val="00B050"/>
              </a:gs>
            </a:gsLst>
          </a:gra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function  </a:t>
            </a:r>
            <a:r>
              <a:rPr lang="en-US" altLang="zh-CN" sz="2000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book_comment</a:t>
            </a:r>
            <a:r>
              <a:rPr lang="en-US" altLang="zh-CN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()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2" name="五角星 41"/>
          <p:cNvSpPr/>
          <p:nvPr/>
        </p:nvSpPr>
        <p:spPr bwMode="auto">
          <a:xfrm>
            <a:off x="11358913" y="6250311"/>
            <a:ext cx="426075" cy="433002"/>
          </a:xfrm>
          <a:prstGeom prst="star5">
            <a:avLst/>
          </a:prstGeom>
          <a:gradFill flip="none" rotWithShape="1">
            <a:gsLst>
              <a:gs pos="96000">
                <a:srgbClr val="FF0000">
                  <a:shade val="30000"/>
                  <a:satMod val="115000"/>
                </a:srgbClr>
              </a:gs>
              <a:gs pos="35000">
                <a:srgbClr val="FF0000">
                  <a:shade val="67500"/>
                  <a:satMod val="115000"/>
                </a:srgbClr>
              </a:gs>
              <a:gs pos="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五角星 42"/>
          <p:cNvSpPr/>
          <p:nvPr/>
        </p:nvSpPr>
        <p:spPr bwMode="auto">
          <a:xfrm>
            <a:off x="3309582" y="5252027"/>
            <a:ext cx="426075" cy="433002"/>
          </a:xfrm>
          <a:prstGeom prst="star5">
            <a:avLst/>
          </a:prstGeom>
          <a:gradFill flip="none" rotWithShape="1">
            <a:gsLst>
              <a:gs pos="96000">
                <a:srgbClr val="FF0000">
                  <a:shade val="30000"/>
                  <a:satMod val="115000"/>
                </a:srgbClr>
              </a:gs>
              <a:gs pos="35000">
                <a:srgbClr val="FF0000">
                  <a:shade val="67500"/>
                  <a:satMod val="115000"/>
                </a:srgbClr>
              </a:gs>
              <a:gs pos="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5" name="肘形连接符 44"/>
          <p:cNvCxnSpPr>
            <a:stCxn id="8" idx="1"/>
            <a:endCxn id="17" idx="0"/>
          </p:cNvCxnSpPr>
          <p:nvPr/>
        </p:nvCxnSpPr>
        <p:spPr bwMode="auto">
          <a:xfrm rot="10800000" flipV="1">
            <a:off x="2146390" y="1372411"/>
            <a:ext cx="1895502" cy="252034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肘形连接符 48"/>
          <p:cNvCxnSpPr>
            <a:stCxn id="8" idx="3"/>
            <a:endCxn id="25" idx="0"/>
          </p:cNvCxnSpPr>
          <p:nvPr/>
        </p:nvCxnSpPr>
        <p:spPr bwMode="auto">
          <a:xfrm>
            <a:off x="7969872" y="1372411"/>
            <a:ext cx="1998414" cy="252034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21811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63" y="768742"/>
            <a:ext cx="5044290" cy="618630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类的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继承特点</a:t>
            </a:r>
            <a:r>
              <a:rPr lang="zh-CN" altLang="en-US" sz="2400" dirty="0">
                <a:cs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）子类与父类拥有同名方法时，子类对象以子类的方法为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准；</a:t>
            </a:r>
            <a:endParaRPr lang="zh-CN" altLang="en-US" sz="24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cs typeface="Times New Roman" panose="02020603050405020304" pitchFamily="18" charset="0"/>
              </a:rPr>
              <a:t>）子类可以在父类成员变量的基础上，增加自己的成员变量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，也</a:t>
            </a:r>
            <a:r>
              <a:rPr lang="zh-CN" altLang="en-US" sz="2400" dirty="0">
                <a:cs typeface="Times New Roman" panose="02020603050405020304" pitchFamily="18" charset="0"/>
              </a:rPr>
              <a:t>可以在父类方法的基础上，增加自己的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方法；</a:t>
            </a:r>
            <a:endParaRPr lang="zh-CN" altLang="en-US" sz="24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cs typeface="Times New Roman" panose="02020603050405020304" pitchFamily="18" charset="0"/>
              </a:rPr>
              <a:t>）子类可以继承父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类中用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public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protected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static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修饰的属性与方法</a:t>
            </a:r>
            <a:r>
              <a:rPr lang="zh-CN" altLang="en-US" sz="2400" dirty="0">
                <a:cs typeface="Times New Roman" panose="02020603050405020304" pitchFamily="18" charset="0"/>
              </a:rPr>
              <a:t>。无法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继承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private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用修饰的属性与</a:t>
            </a:r>
            <a:r>
              <a:rPr lang="zh-CN" altLang="en-US" sz="2400" dirty="0">
                <a:cs typeface="Times New Roman" panose="02020603050405020304" pitchFamily="18" charset="0"/>
              </a:rPr>
              <a:t>方法。</a:t>
            </a:r>
          </a:p>
        </p:txBody>
      </p:sp>
      <p:sp>
        <p:nvSpPr>
          <p:cNvPr id="39" name="矩形 38"/>
          <p:cNvSpPr/>
          <p:nvPr/>
        </p:nvSpPr>
        <p:spPr>
          <a:xfrm>
            <a:off x="5787442" y="1440647"/>
            <a:ext cx="1085938" cy="53132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父类</a:t>
            </a:r>
            <a:endParaRPr lang="zh-CN" altLang="en-US" sz="2000" kern="1200" dirty="0"/>
          </a:p>
        </p:txBody>
      </p:sp>
      <p:sp>
        <p:nvSpPr>
          <p:cNvPr id="41" name="矩形 40"/>
          <p:cNvSpPr/>
          <p:nvPr/>
        </p:nvSpPr>
        <p:spPr>
          <a:xfrm>
            <a:off x="7006995" y="2368933"/>
            <a:ext cx="1323322" cy="5040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public </a:t>
            </a:r>
            <a:endParaRPr lang="zh-CN" altLang="en-US" sz="2000" kern="1200" dirty="0"/>
          </a:p>
        </p:txBody>
      </p:sp>
      <p:sp>
        <p:nvSpPr>
          <p:cNvPr id="44" name="矩形 43"/>
          <p:cNvSpPr/>
          <p:nvPr/>
        </p:nvSpPr>
        <p:spPr>
          <a:xfrm>
            <a:off x="7006994" y="3449547"/>
            <a:ext cx="1323322" cy="504000"/>
          </a:xfrm>
          <a:prstGeom prst="rect">
            <a:avLst/>
          </a:prstGeom>
          <a:solidFill>
            <a:srgbClr val="0033CC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protected </a:t>
            </a:r>
            <a:endParaRPr lang="zh-CN" altLang="en-US" sz="2000" kern="1200" dirty="0"/>
          </a:p>
        </p:txBody>
      </p:sp>
      <p:sp>
        <p:nvSpPr>
          <p:cNvPr id="46" name="矩形 45"/>
          <p:cNvSpPr/>
          <p:nvPr/>
        </p:nvSpPr>
        <p:spPr>
          <a:xfrm>
            <a:off x="7006994" y="5610776"/>
            <a:ext cx="1323322" cy="504000"/>
          </a:xfrm>
          <a:prstGeom prst="rect">
            <a:avLst/>
          </a:prstGeom>
          <a:noFill/>
          <a:ln w="28575">
            <a:prstDash val="dash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ysClr val="windowText" lastClr="000000"/>
                </a:solidFill>
              </a:rPr>
              <a:t>private </a:t>
            </a:r>
            <a:endParaRPr lang="zh-CN" altLang="en-US" sz="2000" kern="1200" dirty="0">
              <a:solidFill>
                <a:sysClr val="windowText" lastClr="00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06995" y="4530161"/>
            <a:ext cx="1323322" cy="504000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static </a:t>
            </a:r>
            <a:endParaRPr lang="zh-CN" altLang="en-US" sz="2000" kern="1200" dirty="0"/>
          </a:p>
        </p:txBody>
      </p:sp>
      <p:sp>
        <p:nvSpPr>
          <p:cNvPr id="50" name="矩形 49"/>
          <p:cNvSpPr/>
          <p:nvPr/>
        </p:nvSpPr>
        <p:spPr>
          <a:xfrm>
            <a:off x="10934600" y="1440646"/>
            <a:ext cx="885048" cy="53132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子类</a:t>
            </a:r>
            <a:endParaRPr lang="zh-CN" altLang="en-US" sz="2000" kern="1200" dirty="0"/>
          </a:p>
        </p:txBody>
      </p:sp>
      <p:cxnSp>
        <p:nvCxnSpPr>
          <p:cNvPr id="57" name="肘形连接符 56"/>
          <p:cNvCxnSpPr>
            <a:stCxn id="39" idx="2"/>
            <a:endCxn id="41" idx="1"/>
          </p:cNvCxnSpPr>
          <p:nvPr/>
        </p:nvCxnSpPr>
        <p:spPr bwMode="auto">
          <a:xfrm rot="16200000" flipH="1">
            <a:off x="6344220" y="1958158"/>
            <a:ext cx="648966" cy="67658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肘形连接符 58"/>
          <p:cNvCxnSpPr>
            <a:stCxn id="39" idx="2"/>
            <a:endCxn id="44" idx="1"/>
          </p:cNvCxnSpPr>
          <p:nvPr/>
        </p:nvCxnSpPr>
        <p:spPr bwMode="auto">
          <a:xfrm rot="16200000" flipH="1">
            <a:off x="5803912" y="2498465"/>
            <a:ext cx="1729580" cy="67658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肘形连接符 60"/>
          <p:cNvCxnSpPr>
            <a:stCxn id="39" idx="2"/>
            <a:endCxn id="46" idx="1"/>
          </p:cNvCxnSpPr>
          <p:nvPr/>
        </p:nvCxnSpPr>
        <p:spPr bwMode="auto">
          <a:xfrm rot="16200000" flipH="1">
            <a:off x="4723298" y="3579079"/>
            <a:ext cx="3890809" cy="67658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肘形连接符 62"/>
          <p:cNvCxnSpPr>
            <a:stCxn id="39" idx="2"/>
            <a:endCxn id="47" idx="1"/>
          </p:cNvCxnSpPr>
          <p:nvPr/>
        </p:nvCxnSpPr>
        <p:spPr bwMode="auto">
          <a:xfrm rot="16200000" flipH="1">
            <a:off x="5263606" y="3038772"/>
            <a:ext cx="2810194" cy="67658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5" name="矩形 184"/>
          <p:cNvSpPr/>
          <p:nvPr/>
        </p:nvSpPr>
        <p:spPr>
          <a:xfrm>
            <a:off x="9203852" y="2368933"/>
            <a:ext cx="1323322" cy="5040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public </a:t>
            </a:r>
            <a:endParaRPr lang="zh-CN" altLang="en-US" sz="2000" kern="1200" dirty="0"/>
          </a:p>
        </p:txBody>
      </p:sp>
      <p:sp>
        <p:nvSpPr>
          <p:cNvPr id="186" name="矩形 185"/>
          <p:cNvSpPr/>
          <p:nvPr/>
        </p:nvSpPr>
        <p:spPr>
          <a:xfrm>
            <a:off x="9203851" y="3449547"/>
            <a:ext cx="1323322" cy="504000"/>
          </a:xfrm>
          <a:prstGeom prst="rect">
            <a:avLst/>
          </a:prstGeom>
          <a:solidFill>
            <a:srgbClr val="0033CC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protected </a:t>
            </a:r>
            <a:endParaRPr lang="zh-CN" altLang="en-US" sz="2000" kern="1200" dirty="0"/>
          </a:p>
        </p:txBody>
      </p:sp>
      <p:sp>
        <p:nvSpPr>
          <p:cNvPr id="187" name="矩形 186"/>
          <p:cNvSpPr/>
          <p:nvPr/>
        </p:nvSpPr>
        <p:spPr>
          <a:xfrm>
            <a:off x="9203851" y="5610776"/>
            <a:ext cx="1323322" cy="504000"/>
          </a:xfrm>
          <a:prstGeom prst="rect">
            <a:avLst/>
          </a:prstGeom>
          <a:noFill/>
          <a:ln w="28575">
            <a:solidFill>
              <a:srgbClr val="009900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rgbClr val="009900"/>
                </a:solidFill>
              </a:rPr>
              <a:t>private </a:t>
            </a:r>
            <a:endParaRPr lang="zh-CN" altLang="en-US" sz="2000" kern="1200" dirty="0">
              <a:solidFill>
                <a:srgbClr val="009900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9203852" y="4530161"/>
            <a:ext cx="1323322" cy="504000"/>
          </a:xfrm>
          <a:prstGeom prst="rect">
            <a:avLst/>
          </a:prstGeom>
          <a:solidFill>
            <a:srgbClr val="FFC000"/>
          </a:solidFill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static </a:t>
            </a:r>
            <a:endParaRPr lang="zh-CN" altLang="en-US" sz="2000" kern="1200" dirty="0"/>
          </a:p>
        </p:txBody>
      </p:sp>
      <p:cxnSp>
        <p:nvCxnSpPr>
          <p:cNvPr id="190" name="肘形连接符 189"/>
          <p:cNvCxnSpPr>
            <a:stCxn id="50" idx="2"/>
            <a:endCxn id="185" idx="3"/>
          </p:cNvCxnSpPr>
          <p:nvPr/>
        </p:nvCxnSpPr>
        <p:spPr bwMode="auto">
          <a:xfrm rot="5400000">
            <a:off x="10627666" y="1871474"/>
            <a:ext cx="648967" cy="84995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肘形连接符 191"/>
          <p:cNvCxnSpPr>
            <a:stCxn id="50" idx="2"/>
            <a:endCxn id="186" idx="3"/>
          </p:cNvCxnSpPr>
          <p:nvPr/>
        </p:nvCxnSpPr>
        <p:spPr bwMode="auto">
          <a:xfrm rot="5400000">
            <a:off x="10087359" y="2411781"/>
            <a:ext cx="1729581" cy="84995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肘形连接符 193"/>
          <p:cNvCxnSpPr>
            <a:stCxn id="50" idx="2"/>
            <a:endCxn id="188" idx="3"/>
          </p:cNvCxnSpPr>
          <p:nvPr/>
        </p:nvCxnSpPr>
        <p:spPr bwMode="auto">
          <a:xfrm rot="5400000">
            <a:off x="9547052" y="2952088"/>
            <a:ext cx="2810195" cy="84995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" name="肘形连接符 195"/>
          <p:cNvCxnSpPr>
            <a:stCxn id="50" idx="2"/>
            <a:endCxn id="187" idx="3"/>
          </p:cNvCxnSpPr>
          <p:nvPr/>
        </p:nvCxnSpPr>
        <p:spPr bwMode="auto">
          <a:xfrm rot="5400000">
            <a:off x="9006744" y="3492396"/>
            <a:ext cx="3890810" cy="84995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直接箭头连接符 197"/>
          <p:cNvCxnSpPr>
            <a:stCxn id="39" idx="3"/>
            <a:endCxn id="50" idx="1"/>
          </p:cNvCxnSpPr>
          <p:nvPr/>
        </p:nvCxnSpPr>
        <p:spPr bwMode="auto">
          <a:xfrm flipV="1">
            <a:off x="6873380" y="1706306"/>
            <a:ext cx="4061220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直接箭头连接符 199"/>
          <p:cNvCxnSpPr>
            <a:stCxn id="41" idx="3"/>
            <a:endCxn id="185" idx="1"/>
          </p:cNvCxnSpPr>
          <p:nvPr/>
        </p:nvCxnSpPr>
        <p:spPr bwMode="auto">
          <a:xfrm>
            <a:off x="8330317" y="2620933"/>
            <a:ext cx="87353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直接箭头连接符 201"/>
          <p:cNvCxnSpPr>
            <a:stCxn id="44" idx="3"/>
            <a:endCxn id="186" idx="1"/>
          </p:cNvCxnSpPr>
          <p:nvPr/>
        </p:nvCxnSpPr>
        <p:spPr bwMode="auto">
          <a:xfrm>
            <a:off x="8330316" y="3701547"/>
            <a:ext cx="87353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接箭头连接符 203"/>
          <p:cNvCxnSpPr>
            <a:stCxn id="47" idx="3"/>
            <a:endCxn id="188" idx="1"/>
          </p:cNvCxnSpPr>
          <p:nvPr/>
        </p:nvCxnSpPr>
        <p:spPr bwMode="auto">
          <a:xfrm>
            <a:off x="8330317" y="4782161"/>
            <a:ext cx="87353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8288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10396047" y="194429"/>
            <a:ext cx="8515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array()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函数定义数组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862247" y="1539568"/>
            <a:ext cx="5367351" cy="573206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876315" y="2139337"/>
            <a:ext cx="5367351" cy="2893325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987179" y="2265529"/>
            <a:ext cx="2546147" cy="586853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Private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575110" y="2265529"/>
            <a:ext cx="2546147" cy="586853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987179" y="2907744"/>
            <a:ext cx="2546147" cy="586853"/>
          </a:xfrm>
          <a:prstGeom prst="rect">
            <a:avLst/>
          </a:prstGeom>
          <a:gradFill>
            <a:gsLst>
              <a:gs pos="0">
                <a:srgbClr val="339966"/>
              </a:gs>
              <a:gs pos="80000">
                <a:srgbClr val="00FFCC"/>
              </a:gs>
              <a:gs pos="100000">
                <a:srgbClr val="00FF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Protected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979514" y="3549959"/>
            <a:ext cx="2546147" cy="586853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Prviate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575110" y="2907744"/>
            <a:ext cx="2546147" cy="586853"/>
          </a:xfrm>
          <a:prstGeom prst="rect">
            <a:avLst/>
          </a:prstGeom>
          <a:gradFill>
            <a:gsLst>
              <a:gs pos="0">
                <a:srgbClr val="0033CC"/>
              </a:gs>
              <a:gs pos="80000">
                <a:srgbClr val="00CCFF"/>
              </a:gs>
              <a:gs pos="100000">
                <a:srgbClr val="00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Static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575110" y="3549959"/>
            <a:ext cx="2546147" cy="586853"/>
          </a:xfrm>
          <a:prstGeom prst="rect">
            <a:avLst/>
          </a:prstGeom>
          <a:gradFill>
            <a:gsLst>
              <a:gs pos="0">
                <a:srgbClr val="FF0066"/>
              </a:gs>
              <a:gs pos="80000">
                <a:srgbClr val="FF6699"/>
              </a:gs>
              <a:gs pos="100000">
                <a:srgbClr val="CC0099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Proteced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987178" y="4192175"/>
            <a:ext cx="2546147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575110" y="4192175"/>
            <a:ext cx="2546147" cy="58685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abstract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182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3647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类的多态性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475265" y="2620963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09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、类的多态性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905490"/>
            <a:ext cx="5745347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多态，是指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同一个成员方法，最后实现时有多种不同的形态</a:t>
            </a:r>
            <a:r>
              <a:rPr lang="zh-CN" altLang="en-US" sz="2400" dirty="0">
                <a:cs typeface="Times New Roman" panose="02020603050405020304" pitchFamily="18" charset="0"/>
              </a:rPr>
              <a:t>，它是面向对象程序设计的一个重要特征。打个比方，点一份早餐面，结果有的人要加辣，有的人不加辣，有的人需要汤面，有的人需要拌面。这就产生了不同的形态。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实现多态的形式有两种：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覆盖</a:t>
            </a:r>
            <a:r>
              <a:rPr lang="zh-CN" altLang="en-US" sz="2400" dirty="0">
                <a:cs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重载</a:t>
            </a:r>
            <a:r>
              <a:rPr lang="zh-CN" altLang="en-US" sz="2400" dirty="0"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5" y="1542196"/>
            <a:ext cx="5650169" cy="42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覆盖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8.3.1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3151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、类的多态性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578398" y="837476"/>
            <a:ext cx="2584450" cy="199981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9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导语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324" y="918206"/>
            <a:ext cx="535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面向对象程序设计有三大特点</a:t>
            </a:r>
            <a:endParaRPr lang="zh-CN" altLang="en-US" sz="2400" dirty="0">
              <a:latin typeface="+mn-ea"/>
              <a:ea typeface="+mn-ea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51000654"/>
              </p:ext>
            </p:extLst>
          </p:nvPr>
        </p:nvGraphicFramePr>
        <p:xfrm>
          <a:off x="626279" y="1924334"/>
          <a:ext cx="10921359" cy="421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8763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4C31A6-486A-448C-A39E-A3D8B0569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34C31A6-486A-448C-A39E-A3D8B0569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F6A2D-7814-4130-B4A0-7EAB8D701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542F6A2D-7814-4130-B4A0-7EAB8D701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F2A91B-A2FC-40A6-ACD3-DEF02800B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FF2A91B-A2FC-40A6-ACD3-DEF02800B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B354CB-0ED4-401C-B0D8-0C3FBBCFD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E4B354CB-0ED4-401C-B0D8-0C3FBBCFD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6D4B28-F84D-4527-86E0-DAC977E00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376D4B28-F84D-4527-86E0-DAC977E00A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B0B6AB-3FD8-469C-8BD6-91D5D6E73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3EB0B6AB-3FD8-469C-8BD6-91D5D6E73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、覆盖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3" y="1060234"/>
            <a:ext cx="5745347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覆盖也称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重写</a:t>
            </a:r>
            <a:r>
              <a:rPr lang="zh-CN" altLang="en-US" sz="2400" dirty="0"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或叫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重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定义</a:t>
            </a:r>
            <a:r>
              <a:rPr lang="zh-CN" altLang="en-US" sz="2400" dirty="0">
                <a:cs typeface="Times New Roman" panose="02020603050405020304" pitchFamily="18" charset="0"/>
              </a:rPr>
              <a:t>，是在子类中对父类的同名方法重新定义，这样在子类的对象调用该方法时，产生不同于父类方法的结果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/>
              <a:t>在覆盖情况下，如果是父类的对象，即调用父类中的方法，子类对象则调用子类中的方法。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8" y="1992573"/>
            <a:ext cx="5668006" cy="43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00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、覆盖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162" y="768742"/>
            <a:ext cx="190122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8-6】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15828" y="2576106"/>
            <a:ext cx="3927980" cy="405311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30373" y="2975211"/>
            <a:ext cx="3927980" cy="1880160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20658" y="4056555"/>
            <a:ext cx="3658758" cy="65036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33572" y="3123352"/>
            <a:ext cx="3665196" cy="65036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401895" y="2576106"/>
            <a:ext cx="3819141" cy="405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Ancient_book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15963" y="3007982"/>
            <a:ext cx="3819141" cy="18473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504623" y="4013870"/>
            <a:ext cx="3613681" cy="693048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 function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bookInfo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 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504623" y="3136378"/>
            <a:ext cx="3613681" cy="627940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_ _construct() 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" name="直接箭头连接符 4"/>
          <p:cNvCxnSpPr>
            <a:stCxn id="12" idx="3"/>
          </p:cNvCxnSpPr>
          <p:nvPr/>
        </p:nvCxnSpPr>
        <p:spPr bwMode="auto">
          <a:xfrm flipV="1">
            <a:off x="4398768" y="3448533"/>
            <a:ext cx="3105855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>
            <a:stCxn id="11" idx="3"/>
            <a:endCxn id="20" idx="1"/>
          </p:cNvCxnSpPr>
          <p:nvPr/>
        </p:nvCxnSpPr>
        <p:spPr bwMode="auto">
          <a:xfrm flipV="1">
            <a:off x="4379416" y="4360394"/>
            <a:ext cx="3125207" cy="213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曲线连接符 43"/>
          <p:cNvCxnSpPr>
            <a:stCxn id="8" idx="0"/>
            <a:endCxn id="17" idx="0"/>
          </p:cNvCxnSpPr>
          <p:nvPr/>
        </p:nvCxnSpPr>
        <p:spPr bwMode="auto">
          <a:xfrm rot="5400000" flipH="1" flipV="1">
            <a:off x="5945642" y="-789718"/>
            <a:ext cx="12700" cy="6731648"/>
          </a:xfrm>
          <a:prstGeom prst="curvedConnector3">
            <a:avLst>
              <a:gd name="adj1" fmla="val 6098504"/>
            </a:avLst>
          </a:prstGeom>
          <a:solidFill>
            <a:schemeClr val="accent1"/>
          </a:solidFill>
          <a:ln w="57150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文本框 46"/>
          <p:cNvSpPr txBox="1"/>
          <p:nvPr/>
        </p:nvSpPr>
        <p:spPr>
          <a:xfrm>
            <a:off x="1928025" y="1960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父类</a:t>
            </a:r>
            <a:endParaRPr lang="zh-CN" altLang="en-US" sz="2400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30352" y="19217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子类</a:t>
            </a:r>
            <a:endParaRPr lang="zh-CN" altLang="en-US" sz="2400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4937" y="5442049"/>
            <a:ext cx="100335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父、子类之间，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同名异体的情况，为覆盖（重写）</a:t>
            </a:r>
            <a:endParaRPr lang="zh-CN" altLang="en-US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1343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1" grpId="0" animBg="1"/>
      <p:bldP spid="47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重载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8.3.2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3151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、类的多态性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578398" y="837476"/>
            <a:ext cx="2584450" cy="199981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、重载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654" y="1060234"/>
            <a:ext cx="5285872" cy="50783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重载是在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同一个类中，对同一个方法多次定义</a:t>
            </a:r>
            <a:r>
              <a:rPr lang="zh-CN" altLang="en-US" sz="2400" dirty="0">
                <a:cs typeface="Times New Roman" panose="02020603050405020304" pitchFamily="18" charset="0"/>
              </a:rPr>
              <a:t>，每次定义通过不同的参数个数或参数类型互相区分，使得代码可以重用，不必仅仅因为参数情况的区别而定义多个函数。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重载中多个函数虽然名字相同，但因为参数个数、类型不同，调用这些函数时，</a:t>
            </a: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根据实际调用时的参数情况，自动调用对应形式的函数。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72" y="1358882"/>
            <a:ext cx="5868852" cy="48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36689" y="19442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46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、重载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6"/>
          <p:cNvSpPr>
            <a:spLocks noChangeArrowheads="1"/>
          </p:cNvSpPr>
          <p:nvPr/>
        </p:nvSpPr>
        <p:spPr bwMode="auto">
          <a:xfrm>
            <a:off x="241470" y="905491"/>
            <a:ext cx="686901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613" y="1085984"/>
            <a:ext cx="6441745" cy="5302873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8-8】</a:t>
            </a:r>
          </a:p>
          <a:p>
            <a:pPr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spc="300" dirty="0" err="1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overload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{</a:t>
            </a:r>
            <a:endParaRPr lang="en-US" altLang="zh-CN" sz="2000" spc="300" dirty="0">
              <a:solidFill>
                <a:srgbClr val="00CC00"/>
              </a:solidFill>
              <a:cs typeface="Courier New" panose="02070309020205020404" pitchFamily="49" charset="0"/>
            </a:endParaRP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__call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,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   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 marL="36000"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if(count(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 smtClean="0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)==</a:t>
            </a:r>
            <a:r>
              <a:rPr lang="en-US" altLang="zh-CN" sz="2000" spc="3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</a:t>
            </a:r>
          </a:p>
          <a:p>
            <a:pPr marL="36000" lvl="2"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echo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$this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fun1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 smtClean="0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[</a:t>
            </a:r>
            <a:r>
              <a:rPr lang="en-US" altLang="zh-CN" sz="2000" spc="3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]);</a:t>
            </a:r>
          </a:p>
          <a:p>
            <a:pPr marL="36000" lvl="2"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if(count(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 smtClean="0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)==</a:t>
            </a:r>
            <a:r>
              <a:rPr lang="en-US" altLang="zh-CN" sz="2000" spc="3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2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</a:t>
            </a:r>
          </a:p>
          <a:p>
            <a:pPr marL="36000" lvl="2"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echo 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$this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fun2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[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],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args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[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]);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  <a:endParaRPr lang="en-US" altLang="zh-CN" sz="2000" spc="30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fun1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$a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return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"fun1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的结果是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a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fun2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a</a:t>
            </a:r>
            <a:r>
              <a:rPr lang="en-US" altLang="zh-CN" sz="2000" spc="300" dirty="0" err="1">
                <a:solidFill>
                  <a:schemeClr val="bg1"/>
                </a:solidFill>
                <a:cs typeface="Courier New" panose="02070309020205020404" pitchFamily="49" charset="0"/>
              </a:rPr>
              <a:t>,</a:t>
            </a:r>
            <a:r>
              <a:rPr lang="en-US" altLang="zh-CN" sz="2000" spc="300" dirty="0" err="1">
                <a:solidFill>
                  <a:srgbClr val="FF33CC"/>
                </a:solidFill>
                <a:cs typeface="Courier New" panose="02070309020205020404" pitchFamily="49" charset="0"/>
              </a:rPr>
              <a:t>$b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c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$a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+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$b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return 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"fun2</a:t>
            </a:r>
            <a:r>
              <a:rPr lang="zh-CN" altLang="en-US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的结果是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".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c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  </a:t>
            </a:r>
            <a:r>
              <a:rPr lang="en-US" altLang="zh-CN" sz="2000" spc="30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  <a:r>
              <a:rPr lang="en-US" altLang="zh-CN" sz="2000" spc="30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k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spc="300" dirty="0">
                <a:solidFill>
                  <a:srgbClr val="00B0F0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spc="300" dirty="0">
                <a:solidFill>
                  <a:srgbClr val="FFFF00"/>
                </a:solidFill>
                <a:cs typeface="Courier New" panose="02070309020205020404" pitchFamily="49" charset="0"/>
              </a:rPr>
              <a:t>overload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k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-&gt;e(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9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);</a:t>
            </a:r>
          </a:p>
          <a:p>
            <a:pPr marL="36000" lvl="1">
              <a:spcAft>
                <a:spcPts val="0"/>
              </a:spcAft>
            </a:pPr>
            <a:r>
              <a:rPr lang="en-US" altLang="zh-CN" sz="2000" spc="3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spc="300" dirty="0">
                <a:solidFill>
                  <a:srgbClr val="FF33CC"/>
                </a:solidFill>
                <a:cs typeface="Courier New" panose="02070309020205020404" pitchFamily="49" charset="0"/>
              </a:rPr>
              <a:t>k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-&gt;e(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3</a:t>
            </a:r>
            <a:r>
              <a:rPr lang="en-US" altLang="zh-CN" sz="2000" spc="300" dirty="0">
                <a:solidFill>
                  <a:schemeClr val="bg1"/>
                </a:solidFill>
                <a:cs typeface="Courier New" panose="02070309020205020404" pitchFamily="49" charset="0"/>
              </a:rPr>
              <a:t>,</a:t>
            </a: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4</a:t>
            </a:r>
            <a:r>
              <a:rPr lang="en-US" altLang="zh-CN" sz="2000" spc="30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);</a:t>
            </a:r>
            <a:endParaRPr lang="zh-CN" altLang="en-US" sz="2000" spc="3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spc="300" dirty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8536689" y="1085984"/>
            <a:ext cx="655092" cy="401622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</a:rPr>
              <a:t>$k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492029" y="1085984"/>
            <a:ext cx="655092" cy="401622"/>
          </a:xfrm>
          <a:prstGeom prst="rect">
            <a:avLst/>
          </a:prstGeom>
          <a:solidFill>
            <a:srgbClr val="FFFF00"/>
          </a:solidFill>
          <a:ln w="28575">
            <a:solidFill>
              <a:srgbClr val="0033CC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</a:rPr>
              <a:t>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6" name="直接箭头连接符 5"/>
          <p:cNvCxnSpPr>
            <a:stCxn id="4" idx="3"/>
            <a:endCxn id="11" idx="1"/>
          </p:cNvCxnSpPr>
          <p:nvPr/>
        </p:nvCxnSpPr>
        <p:spPr bwMode="auto">
          <a:xfrm>
            <a:off x="9191781" y="1286795"/>
            <a:ext cx="3002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10187918" y="1085984"/>
            <a:ext cx="655092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9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369789" y="2210938"/>
            <a:ext cx="1201002" cy="436728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/>
              <a:t>_ _call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584289" y="2197290"/>
            <a:ext cx="1037380" cy="436728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</a:rPr>
              <a:t>$name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0276761" y="2179737"/>
            <a:ext cx="1037380" cy="436728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</a:rPr>
              <a:t>$</a:t>
            </a:r>
            <a:r>
              <a:rPr lang="en-US" altLang="zh-CN" sz="2000" dirty="0" err="1" smtClean="0">
                <a:solidFill>
                  <a:schemeClr val="bg1"/>
                </a:solidFill>
                <a:latin typeface="+mn-lt"/>
                <a:ea typeface="+mn-ea"/>
              </a:rPr>
              <a:t>args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9621669" y="2214843"/>
            <a:ext cx="655092" cy="401622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</a:rPr>
              <a:t>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332364" y="2207103"/>
            <a:ext cx="655092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9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723725" y="3138069"/>
            <a:ext cx="1665027" cy="437644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/>
              <a:t>func1()</a:t>
            </a:r>
            <a:endParaRPr lang="zh-CN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8554524" y="4094049"/>
            <a:ext cx="655092" cy="401622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</a:rPr>
              <a:t>$k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9509864" y="4094049"/>
            <a:ext cx="655092" cy="401622"/>
          </a:xfrm>
          <a:prstGeom prst="rect">
            <a:avLst/>
          </a:prstGeom>
          <a:solidFill>
            <a:srgbClr val="FFFF00"/>
          </a:solidFill>
          <a:ln w="28575">
            <a:solidFill>
              <a:srgbClr val="0033CC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21" idx="3"/>
            <a:endCxn id="22" idx="1"/>
          </p:cNvCxnSpPr>
          <p:nvPr/>
        </p:nvCxnSpPr>
        <p:spPr bwMode="auto">
          <a:xfrm>
            <a:off x="9209616" y="4294860"/>
            <a:ext cx="3002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/>
          <p:cNvSpPr/>
          <p:nvPr/>
        </p:nvSpPr>
        <p:spPr bwMode="auto">
          <a:xfrm>
            <a:off x="10178457" y="4094049"/>
            <a:ext cx="475199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3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387624" y="5219003"/>
            <a:ext cx="951158" cy="436728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/>
              <a:t>_ _call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8356610" y="5205355"/>
            <a:ext cx="1023582" cy="436728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</a:rPr>
              <a:t>$name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9926100" y="5187802"/>
            <a:ext cx="1037380" cy="436728"/>
          </a:xfrm>
          <a:prstGeom prst="rect">
            <a:avLst/>
          </a:prstGeom>
          <a:gradFill>
            <a:gsLst>
              <a:gs pos="0">
                <a:srgbClr val="FF33CC"/>
              </a:gs>
              <a:gs pos="80000">
                <a:srgbClr val="FF33CC"/>
              </a:gs>
              <a:gs pos="100000">
                <a:schemeClr val="bg1"/>
              </a:gs>
            </a:gsLst>
          </a:gra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+mn-ea"/>
              </a:rPr>
              <a:t>$</a:t>
            </a:r>
            <a:r>
              <a:rPr lang="en-US" altLang="zh-CN" sz="2000" dirty="0" err="1" smtClean="0">
                <a:solidFill>
                  <a:schemeClr val="bg1"/>
                </a:solidFill>
                <a:latin typeface="+mn-lt"/>
                <a:ea typeface="+mn-ea"/>
              </a:rPr>
              <a:t>args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9393840" y="5222908"/>
            <a:ext cx="504966" cy="401622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</a:rPr>
              <a:t>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0954407" y="5215168"/>
            <a:ext cx="452180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3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9741560" y="6146134"/>
            <a:ext cx="1665027" cy="437644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smtClean="0"/>
              <a:t>func2()</a:t>
            </a:r>
            <a:endParaRPr lang="zh-CN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10686258" y="4094049"/>
            <a:ext cx="475199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1441237" y="5219740"/>
            <a:ext cx="475199" cy="4016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13" name="肘形连接符 12"/>
          <p:cNvCxnSpPr>
            <a:stCxn id="11" idx="2"/>
            <a:endCxn id="18" idx="0"/>
          </p:cNvCxnSpPr>
          <p:nvPr/>
        </p:nvCxnSpPr>
        <p:spPr bwMode="auto">
          <a:xfrm rot="16200000" flipH="1">
            <a:off x="9520777" y="1786404"/>
            <a:ext cx="727237" cy="12964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肘形连接符 15"/>
          <p:cNvCxnSpPr>
            <a:stCxn id="14" idx="2"/>
            <a:endCxn id="19" idx="0"/>
          </p:cNvCxnSpPr>
          <p:nvPr/>
        </p:nvCxnSpPr>
        <p:spPr bwMode="auto">
          <a:xfrm rot="16200000" flipH="1">
            <a:off x="10727939" y="1275131"/>
            <a:ext cx="719497" cy="114444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肘形连接符 32"/>
          <p:cNvCxnSpPr>
            <a:stCxn id="22" idx="2"/>
            <a:endCxn id="28" idx="0"/>
          </p:cNvCxnSpPr>
          <p:nvPr/>
        </p:nvCxnSpPr>
        <p:spPr bwMode="auto">
          <a:xfrm rot="5400000">
            <a:off x="9378249" y="4763746"/>
            <a:ext cx="727237" cy="191087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肘形连接符 34"/>
          <p:cNvCxnSpPr>
            <a:stCxn id="24" idx="2"/>
            <a:endCxn id="29" idx="0"/>
          </p:cNvCxnSpPr>
          <p:nvPr/>
        </p:nvCxnSpPr>
        <p:spPr bwMode="auto">
          <a:xfrm rot="16200000" flipH="1">
            <a:off x="10438529" y="4473199"/>
            <a:ext cx="719497" cy="764440"/>
          </a:xfrm>
          <a:prstGeom prst="bentConnector3">
            <a:avLst>
              <a:gd name="adj1" fmla="val 55691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肘形连接符 41"/>
          <p:cNvCxnSpPr>
            <a:stCxn id="31" idx="2"/>
            <a:endCxn id="32" idx="0"/>
          </p:cNvCxnSpPr>
          <p:nvPr/>
        </p:nvCxnSpPr>
        <p:spPr bwMode="auto">
          <a:xfrm rot="16200000" flipH="1">
            <a:off x="10939313" y="4480215"/>
            <a:ext cx="724069" cy="754979"/>
          </a:xfrm>
          <a:prstGeom prst="bentConnector3">
            <a:avLst>
              <a:gd name="adj1" fmla="val 33036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肘形连接符 45"/>
          <p:cNvCxnSpPr>
            <a:stCxn id="7" idx="2"/>
            <a:endCxn id="9" idx="1"/>
          </p:cNvCxnSpPr>
          <p:nvPr/>
        </p:nvCxnSpPr>
        <p:spPr bwMode="auto">
          <a:xfrm rot="16200000" flipH="1">
            <a:off x="8492395" y="2125560"/>
            <a:ext cx="709225" cy="17534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肘形连接符 47"/>
          <p:cNvCxnSpPr>
            <a:stCxn id="25" idx="2"/>
            <a:endCxn id="30" idx="1"/>
          </p:cNvCxnSpPr>
          <p:nvPr/>
        </p:nvCxnSpPr>
        <p:spPr bwMode="auto">
          <a:xfrm rot="16200000" flipH="1">
            <a:off x="8447769" y="5071164"/>
            <a:ext cx="709225" cy="1878357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肘形连接符 49"/>
          <p:cNvCxnSpPr>
            <a:stCxn id="4" idx="2"/>
            <a:endCxn id="7" idx="0"/>
          </p:cNvCxnSpPr>
          <p:nvPr/>
        </p:nvCxnSpPr>
        <p:spPr bwMode="auto">
          <a:xfrm rot="5400000">
            <a:off x="8055597" y="1402300"/>
            <a:ext cx="723332" cy="89394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肘形连接符 51"/>
          <p:cNvCxnSpPr>
            <a:stCxn id="21" idx="2"/>
            <a:endCxn id="25" idx="0"/>
          </p:cNvCxnSpPr>
          <p:nvPr/>
        </p:nvCxnSpPr>
        <p:spPr bwMode="auto">
          <a:xfrm rot="5400000">
            <a:off x="8010971" y="4347904"/>
            <a:ext cx="723332" cy="1018867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7902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1" grpId="0" animBg="1"/>
      <p:bldP spid="14" grpId="0" animBg="1"/>
      <p:bldP spid="7" grpId="0" animBg="1"/>
      <p:bldP spid="8" grpId="0" animBg="1"/>
      <p:bldP spid="17" grpId="0" animBg="1"/>
      <p:bldP spid="18" grpId="0" animBg="1"/>
      <p:bldP spid="19" grpId="0" animBg="1"/>
      <p:bldP spid="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、重载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51665" y="1142121"/>
            <a:ext cx="10540259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由于</a:t>
            </a: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是弱类型语言，对数据类型不敏感，因此它无法通过区分类据类型来构造重载函数。也即严格来说，</a:t>
            </a: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并不支持真正的函数重载。上面的例子，是利用了</a:t>
            </a: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的魔术方法</a:t>
            </a:r>
            <a:r>
              <a:rPr lang="en-US" altLang="zh-CN" sz="2400" dirty="0">
                <a:cs typeface="Times New Roman" panose="02020603050405020304" pitchFamily="18" charset="0"/>
              </a:rPr>
              <a:t>__call</a:t>
            </a:r>
            <a:r>
              <a:rPr lang="zh-CN" altLang="en-US" sz="2400" dirty="0">
                <a:cs typeface="Times New Roman" panose="02020603050405020304" pitchFamily="18" charset="0"/>
              </a:rPr>
              <a:t>实现与函数重载一样的效果。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区别覆盖与重载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: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覆盖（重写）发生</a:t>
            </a:r>
            <a:r>
              <a:rPr lang="zh-CN" altLang="en-US" sz="2400" dirty="0">
                <a:cs typeface="Times New Roman" panose="02020603050405020304" pitchFamily="18" charset="0"/>
              </a:rPr>
              <a:t>在父类与子类的同名方法之间，重载发生在同一类内的同名方法之间。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41470" y="1348387"/>
            <a:ext cx="932237" cy="917141"/>
            <a:chOff x="104010" y="1130023"/>
            <a:chExt cx="1705970" cy="1682985"/>
          </a:xfrm>
        </p:grpSpPr>
        <p:sp>
          <p:nvSpPr>
            <p:cNvPr id="10" name="等腰三角形 9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2" name="梯形 11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8662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942062" y="2599332"/>
            <a:ext cx="35317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final</a:t>
            </a:r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665938" y="2768898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2587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4854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final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572" y="1128473"/>
            <a:ext cx="11195351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类可以多级继承。即一个类可以是另一个类的子类的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同时，也可以被第三个类继承，成为</a:t>
            </a:r>
            <a:r>
              <a:rPr lang="zh-CN" altLang="zh-CN" sz="2400" dirty="0" smtClean="0"/>
              <a:t>第三</a:t>
            </a:r>
            <a:r>
              <a:rPr lang="zh-CN" altLang="zh-CN" sz="2400" dirty="0"/>
              <a:t>个类的父</a:t>
            </a:r>
            <a:r>
              <a:rPr lang="zh-CN" altLang="zh-CN" sz="2400" dirty="0" smtClean="0"/>
              <a:t>类</a:t>
            </a:r>
            <a:r>
              <a:rPr lang="zh-CN" altLang="en-US" sz="2400" dirty="0" smtClean="0"/>
              <a:t>。</a:t>
            </a:r>
            <a:r>
              <a:rPr lang="zh-CN" altLang="zh-CN" sz="2400" dirty="0"/>
              <a:t>但如果一个类定义时，加以</a:t>
            </a:r>
            <a:r>
              <a:rPr lang="en-US" altLang="zh-CN" sz="2400" dirty="0"/>
              <a:t>final</a:t>
            </a:r>
            <a:r>
              <a:rPr lang="zh-CN" altLang="zh-CN" sz="2400" dirty="0"/>
              <a:t>关键字，则表示该类是终极类，该类不能再被继承。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02501" y="2882799"/>
            <a:ext cx="6555648" cy="3299647"/>
            <a:chOff x="6851176" y="2579598"/>
            <a:chExt cx="5040747" cy="2440216"/>
          </a:xfrm>
        </p:grpSpPr>
        <p:sp>
          <p:nvSpPr>
            <p:cNvPr id="16" name="椭圆 15"/>
            <p:cNvSpPr/>
            <p:nvPr/>
          </p:nvSpPr>
          <p:spPr>
            <a:xfrm>
              <a:off x="9017122" y="2581173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任意多边形 16"/>
            <p:cNvSpPr/>
            <p:nvPr/>
          </p:nvSpPr>
          <p:spPr>
            <a:xfrm>
              <a:off x="9647215" y="2579598"/>
              <a:ext cx="945140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kern="1200" dirty="0" smtClean="0"/>
                <a:t>class</a:t>
              </a:r>
              <a:endParaRPr lang="zh-CN" altLang="en-US" sz="2200" kern="1200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7717554" y="3409746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任意多边形 18"/>
            <p:cNvSpPr/>
            <p:nvPr/>
          </p:nvSpPr>
          <p:spPr>
            <a:xfrm>
              <a:off x="8347648" y="3408171"/>
              <a:ext cx="945140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kern="1200" dirty="0" smtClean="0"/>
                <a:t>class</a:t>
              </a:r>
              <a:endParaRPr lang="zh-CN" altLang="en-US" sz="2200" kern="1200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6851176" y="4389721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7481269" y="4388148"/>
              <a:ext cx="945140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dirty="0" smtClean="0"/>
                <a:t>class</a:t>
              </a:r>
              <a:endParaRPr lang="zh-CN" altLang="en-US" sz="2200" kern="1200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583933" y="4389721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9214026" y="4388148"/>
              <a:ext cx="945140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kern="1200" dirty="0" smtClean="0"/>
                <a:t>class</a:t>
              </a:r>
              <a:endParaRPr lang="zh-CN" altLang="en-US" sz="2200" kern="1200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16690" y="3409746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任意多边形 24"/>
            <p:cNvSpPr/>
            <p:nvPr/>
          </p:nvSpPr>
          <p:spPr>
            <a:xfrm>
              <a:off x="10946783" y="3408171"/>
              <a:ext cx="708856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dirty="0" smtClean="0"/>
                <a:t>Final class</a:t>
              </a:r>
              <a:endParaRPr lang="zh-CN" altLang="en-US" sz="2200" kern="1200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316690" y="4389721"/>
              <a:ext cx="630093" cy="6300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任意多边形 26"/>
            <p:cNvSpPr/>
            <p:nvPr/>
          </p:nvSpPr>
          <p:spPr>
            <a:xfrm>
              <a:off x="10946783" y="4388148"/>
              <a:ext cx="945140" cy="630093"/>
            </a:xfrm>
            <a:custGeom>
              <a:avLst/>
              <a:gdLst>
                <a:gd name="connsiteX0" fmla="*/ 0 w 945140"/>
                <a:gd name="connsiteY0" fmla="*/ 0 h 630093"/>
                <a:gd name="connsiteX1" fmla="*/ 945140 w 945140"/>
                <a:gd name="connsiteY1" fmla="*/ 0 h 630093"/>
                <a:gd name="connsiteX2" fmla="*/ 945140 w 945140"/>
                <a:gd name="connsiteY2" fmla="*/ 630093 h 630093"/>
                <a:gd name="connsiteX3" fmla="*/ 0 w 945140"/>
                <a:gd name="connsiteY3" fmla="*/ 630093 h 630093"/>
                <a:gd name="connsiteX4" fmla="*/ 0 w 945140"/>
                <a:gd name="connsiteY4" fmla="*/ 0 h 6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140" h="630093">
                  <a:moveTo>
                    <a:pt x="0" y="0"/>
                  </a:moveTo>
                  <a:lnTo>
                    <a:pt x="945140" y="0"/>
                  </a:lnTo>
                  <a:lnTo>
                    <a:pt x="945140" y="630093"/>
                  </a:lnTo>
                  <a:lnTo>
                    <a:pt x="0" y="6300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200" kern="1200" dirty="0" smtClean="0"/>
                <a:t>class</a:t>
              </a:r>
              <a:endParaRPr lang="zh-CN" altLang="en-US" sz="2200" kern="1200" dirty="0"/>
            </a:p>
          </p:txBody>
        </p:sp>
      </p:grpSp>
      <p:cxnSp>
        <p:nvCxnSpPr>
          <p:cNvPr id="31" name="肘形连接符 30"/>
          <p:cNvCxnSpPr>
            <a:stCxn id="16" idx="4"/>
            <a:endCxn id="24" idx="0"/>
          </p:cNvCxnSpPr>
          <p:nvPr/>
        </p:nvCxnSpPr>
        <p:spPr bwMode="auto">
          <a:xfrm rot="16200000" flipH="1">
            <a:off x="7139981" y="3026064"/>
            <a:ext cx="268384" cy="1690129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肘形连接符 40"/>
          <p:cNvCxnSpPr>
            <a:stCxn id="16" idx="4"/>
            <a:endCxn id="18" idx="0"/>
          </p:cNvCxnSpPr>
          <p:nvPr/>
        </p:nvCxnSpPr>
        <p:spPr bwMode="auto">
          <a:xfrm rot="5400000">
            <a:off x="5449853" y="3026065"/>
            <a:ext cx="268384" cy="1690129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肘形连接符 42"/>
          <p:cNvCxnSpPr>
            <a:stCxn id="18" idx="4"/>
            <a:endCxn id="22" idx="0"/>
          </p:cNvCxnSpPr>
          <p:nvPr/>
        </p:nvCxnSpPr>
        <p:spPr bwMode="auto">
          <a:xfrm rot="16200000" flipH="1">
            <a:off x="5065802" y="4530506"/>
            <a:ext cx="473109" cy="112675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肘形连接符 44"/>
          <p:cNvCxnSpPr>
            <a:stCxn id="18" idx="4"/>
            <a:endCxn id="20" idx="0"/>
          </p:cNvCxnSpPr>
          <p:nvPr/>
        </p:nvCxnSpPr>
        <p:spPr bwMode="auto">
          <a:xfrm rot="5400000">
            <a:off x="3939051" y="4530508"/>
            <a:ext cx="473109" cy="1126751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>
            <a:stCxn id="24" idx="4"/>
            <a:endCxn id="26" idx="0"/>
          </p:cNvCxnSpPr>
          <p:nvPr/>
        </p:nvCxnSpPr>
        <p:spPr bwMode="auto">
          <a:xfrm>
            <a:off x="8119238" y="4857329"/>
            <a:ext cx="0" cy="4731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乘号 47"/>
          <p:cNvSpPr/>
          <p:nvPr/>
        </p:nvSpPr>
        <p:spPr bwMode="auto">
          <a:xfrm>
            <a:off x="7888766" y="4950103"/>
            <a:ext cx="460944" cy="33323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088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final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572" y="1128473"/>
            <a:ext cx="11195351" cy="11285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/>
              <a:t>一个普通类中的某个方法被也可以加以</a:t>
            </a:r>
            <a:r>
              <a:rPr lang="en-US" altLang="zh-CN" sz="2400" dirty="0"/>
              <a:t>final</a:t>
            </a:r>
            <a:r>
              <a:rPr lang="zh-CN" altLang="zh-CN" sz="2400" dirty="0"/>
              <a:t>关键字，表示该方法在该类的子类中，可以被继承，</a:t>
            </a:r>
            <a:r>
              <a:rPr lang="zh-CN" altLang="zh-CN" sz="2400" dirty="0">
                <a:solidFill>
                  <a:srgbClr val="FF0000"/>
                </a:solidFill>
              </a:rPr>
              <a:t>但不可以被重写</a:t>
            </a:r>
            <a:r>
              <a:rPr lang="zh-CN" altLang="zh-CN" sz="2400" dirty="0"/>
              <a:t>。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96572" y="3435916"/>
            <a:ext cx="3927980" cy="405311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11117" y="3835021"/>
            <a:ext cx="3927980" cy="1880160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01402" y="4916365"/>
            <a:ext cx="3658758" cy="65036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final function fun2()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814316" y="3983162"/>
            <a:ext cx="3665196" cy="65036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function  fun1()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482639" y="3435916"/>
            <a:ext cx="3819141" cy="4053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 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Ancient_book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496707" y="3867792"/>
            <a:ext cx="3819141" cy="18473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7585367" y="4873680"/>
            <a:ext cx="3613681" cy="693048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function fun2()</a:t>
            </a:r>
            <a:endParaRPr lang="zh-CN" altLang="en-US" sz="2000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585367" y="3996188"/>
            <a:ext cx="3613681" cy="627940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function  fun1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() 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 bwMode="auto">
          <a:xfrm flipV="1">
            <a:off x="4479512" y="4308343"/>
            <a:ext cx="3105855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>
            <a:stCxn id="30" idx="3"/>
            <a:endCxn id="35" idx="1"/>
          </p:cNvCxnSpPr>
          <p:nvPr/>
        </p:nvCxnSpPr>
        <p:spPr bwMode="auto">
          <a:xfrm flipV="1">
            <a:off x="4460160" y="5220204"/>
            <a:ext cx="3125207" cy="213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/>
          <p:cNvSpPr txBox="1"/>
          <p:nvPr/>
        </p:nvSpPr>
        <p:spPr>
          <a:xfrm>
            <a:off x="2008769" y="28200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父类</a:t>
            </a:r>
            <a:endParaRPr lang="zh-CN" altLang="en-US" sz="2400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11096" y="27815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子类</a:t>
            </a:r>
            <a:endParaRPr lang="zh-CN" altLang="en-US" sz="2400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314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49" grpId="0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5071147" y="2478692"/>
            <a:ext cx="22621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抽象类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795023" y="2648258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3099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361825" y="2599332"/>
            <a:ext cx="8771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4539791" y="2768898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4800" b="1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抽象方法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8.5.1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382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8.5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、抽象类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386038" y="645116"/>
            <a:ext cx="2584450" cy="238453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、抽象方法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572" y="1128473"/>
            <a:ext cx="5663285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抽象方法是指只定义了方法名，没有具体实现的方法。它的具体实现，由其所在的类的子类来实现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定义</a:t>
            </a:r>
            <a:r>
              <a:rPr lang="zh-CN" altLang="en-US" sz="2400" dirty="0">
                <a:cs typeface="Times New Roman" panose="02020603050405020304" pitchFamily="18" charset="0"/>
              </a:rPr>
              <a:t>一个抽象方法的语法格式如下：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abstract 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function </a:t>
            </a:r>
            <a:r>
              <a:rPr lang="en-US" altLang="zh-CN" sz="2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fun_name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();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注</a:t>
            </a:r>
            <a:r>
              <a:rPr lang="zh-CN" altLang="en-US" sz="2400" dirty="0">
                <a:cs typeface="Times New Roman" panose="02020603050405020304" pitchFamily="18" charset="0"/>
              </a:rPr>
              <a:t>：由于抽象方法没有方法体，因此它只是一句声明语句，后面要以分号结束。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71" y="1128473"/>
            <a:ext cx="4557153" cy="53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10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18774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抽象类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8.5.2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382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8.5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、抽象类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386038" y="645116"/>
            <a:ext cx="2584450" cy="238453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1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、抽象类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572" y="1128473"/>
            <a:ext cx="5663285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抽象类是一种不能创建实例对象的类，它只能作为其它类的父类存在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抽象类可以有</a:t>
            </a:r>
            <a:r>
              <a:rPr lang="zh-CN" altLang="en-US" sz="2400" dirty="0">
                <a:cs typeface="Times New Roman" panose="02020603050405020304" pitchFamily="18" charset="0"/>
              </a:rPr>
              <a:t>自己的成员变量、成员方法，也可以定义自己的成员方法的实现，但它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至少要包含一个抽象方法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定义</a:t>
            </a:r>
            <a:r>
              <a:rPr lang="zh-CN" altLang="en-US" sz="2400" dirty="0">
                <a:cs typeface="Times New Roman" panose="02020603050405020304" pitchFamily="18" charset="0"/>
              </a:rPr>
              <a:t>一个抽象类的语法格式如下：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abstract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class </a:t>
            </a:r>
            <a:r>
              <a:rPr lang="en-US" altLang="zh-CN" sz="2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class_name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{  …… }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82" y="2234500"/>
            <a:ext cx="5410542" cy="34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47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、抽象类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542196" y="2950037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宋体" pitchFamily="2" charset="-122"/>
              </a:rPr>
              <a:t>运动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542196" y="3455712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繁殖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196" y="3961387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宋体" pitchFamily="2" charset="-122"/>
              </a:rPr>
              <a:t>捕食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6614615" y="1207827"/>
            <a:ext cx="982639" cy="146172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兽类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6614615" y="2950039"/>
            <a:ext cx="982639" cy="146172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鱼类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6614614" y="4692251"/>
            <a:ext cx="982639" cy="146172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禽类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7597253" y="1207826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运动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行走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7597253" y="1713501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繁殖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-&gt;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胎生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597253" y="2219176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捕食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爪牙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597253" y="2950037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运动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潜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游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597253" y="3455712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繁殖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-&gt;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卵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生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597253" y="3961387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捕食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嘴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7597253" y="4692251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运动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飞翔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7597253" y="5197926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繁殖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-&gt;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卵孵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597253" y="5703601"/>
            <a:ext cx="1528549" cy="45037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捕食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-&gt;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喙</a:t>
            </a:r>
          </a:p>
        </p:txBody>
      </p:sp>
      <p:cxnSp>
        <p:nvCxnSpPr>
          <p:cNvPr id="7" name="肘形连接符 6"/>
          <p:cNvCxnSpPr>
            <a:stCxn id="4" idx="3"/>
            <a:endCxn id="13" idx="1"/>
          </p:cNvCxnSpPr>
          <p:nvPr/>
        </p:nvCxnSpPr>
        <p:spPr bwMode="auto">
          <a:xfrm flipV="1">
            <a:off x="4053384" y="1938690"/>
            <a:ext cx="2561231" cy="174221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cxnSp>
        <p:nvCxnSpPr>
          <p:cNvPr id="9" name="直接箭头连接符 8"/>
          <p:cNvCxnSpPr>
            <a:stCxn id="4" idx="3"/>
            <a:endCxn id="15" idx="1"/>
          </p:cNvCxnSpPr>
          <p:nvPr/>
        </p:nvCxnSpPr>
        <p:spPr bwMode="auto">
          <a:xfrm>
            <a:off x="4053384" y="3680900"/>
            <a:ext cx="2561231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cxnSp>
        <p:nvCxnSpPr>
          <p:cNvPr id="27" name="肘形连接符 26"/>
          <p:cNvCxnSpPr>
            <a:stCxn id="4" idx="3"/>
            <a:endCxn id="16" idx="1"/>
          </p:cNvCxnSpPr>
          <p:nvPr/>
        </p:nvCxnSpPr>
        <p:spPr bwMode="auto">
          <a:xfrm>
            <a:off x="4053384" y="3680900"/>
            <a:ext cx="2561230" cy="174221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sp>
        <p:nvSpPr>
          <p:cNvPr id="4" name="矩形 3"/>
          <p:cNvSpPr/>
          <p:nvPr/>
        </p:nvSpPr>
        <p:spPr bwMode="auto">
          <a:xfrm>
            <a:off x="3070745" y="2950037"/>
            <a:ext cx="982639" cy="146172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动物类</a:t>
            </a:r>
          </a:p>
        </p:txBody>
      </p:sp>
    </p:spTree>
    <p:extLst>
      <p:ext uri="{BB962C8B-B14F-4D97-AF65-F5344CB8AC3E}">
        <p14:creationId xmlns:p14="http://schemas.microsoft.com/office/powerpoint/2010/main" val="16125253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、抽象类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241470" y="905490"/>
            <a:ext cx="1165045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9504" y="905489"/>
            <a:ext cx="5472754" cy="5302873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8-11】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abstract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Animal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//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抽象类</a:t>
            </a:r>
            <a:endParaRPr lang="zh-CN" altLang="en-US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abstract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move();   </a:t>
            </a:r>
            <a:endParaRPr lang="zh-CN" altLang="en-US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abstract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reproduction();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Beast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extends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Animal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move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()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echo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"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兽类采取行走的方式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运动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";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reproduction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()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echo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"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兽类的繁殖方式以胎生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为主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";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6268512" y="1310157"/>
            <a:ext cx="5623412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Birds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extends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Animal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move()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echo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"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禽类采取飞翔的方式运动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function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reproduction()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echo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"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禽类主要以卵生的方式繁殖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5933496" y="1130698"/>
            <a:ext cx="1" cy="5240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257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30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5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5756947" y="2535842"/>
            <a:ext cx="15696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接口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4480823" y="2705408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06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166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接口的定义与实现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8.6.1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99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8.6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、接口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289858" y="548936"/>
            <a:ext cx="2584450" cy="257689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572" y="1128473"/>
            <a:ext cx="10851066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是一种单继承的语言，一个父类可以有多个子类，但一个子类只能继承一个父类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。如果</a:t>
            </a:r>
            <a:r>
              <a:rPr lang="zh-CN" altLang="en-US" sz="2400" dirty="0">
                <a:cs typeface="Times New Roman" panose="02020603050405020304" pitchFamily="18" charset="0"/>
              </a:rPr>
              <a:t>要实现多继承，只能使用接口（</a:t>
            </a:r>
            <a:r>
              <a:rPr lang="en-US" altLang="zh-CN" sz="2400" dirty="0">
                <a:cs typeface="Times New Roman" panose="02020603050405020304" pitchFamily="18" charset="0"/>
              </a:rPr>
              <a:t>interface</a:t>
            </a:r>
            <a:r>
              <a:rPr lang="zh-CN" altLang="en-US" sz="2400" dirty="0">
                <a:cs typeface="Times New Roman" panose="02020603050405020304" pitchFamily="18" charset="0"/>
              </a:rPr>
              <a:t>）。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2" y="3179298"/>
            <a:ext cx="3511779" cy="2919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3179298"/>
            <a:ext cx="4935823" cy="2665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22" y="3661640"/>
            <a:ext cx="2080370" cy="21284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366" y="4188844"/>
            <a:ext cx="1737988" cy="19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76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10851066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接口也称接口类，是一种特殊的类：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它定义</a:t>
            </a:r>
            <a:r>
              <a:rPr lang="zh-CN" altLang="en-US" sz="2400" dirty="0">
                <a:cs typeface="Times New Roman" panose="02020603050405020304" pitchFamily="18" charset="0"/>
              </a:rPr>
              <a:t>了一个类必须包含哪些方法，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但不</a:t>
            </a:r>
            <a:r>
              <a:rPr lang="zh-CN" altLang="en-US" sz="2400" dirty="0">
                <a:cs typeface="Times New Roman" panose="02020603050405020304" pitchFamily="18" charset="0"/>
              </a:rPr>
              <a:t>提供这些方法的具体实现过程（类似抽象类），而是把这些实现过程交给它的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实现类</a:t>
            </a:r>
            <a:r>
              <a:rPr lang="zh-CN" altLang="en-US" sz="2400" dirty="0">
                <a:cs typeface="Times New Roman" panose="02020603050405020304" pitchFamily="18" charset="0"/>
              </a:rPr>
              <a:t>去完成，并且要求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它的实现类，必须把它的全部方法都实现</a:t>
            </a:r>
            <a:r>
              <a:rPr lang="zh-CN" altLang="en-US" sz="2400" dirty="0">
                <a:cs typeface="Times New Roman" panose="02020603050405020304" pitchFamily="18" charset="0"/>
              </a:rPr>
              <a:t>，缺一不可。</a:t>
            </a:r>
          </a:p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定义一个接口类的语法格式如下：</a:t>
            </a:r>
          </a:p>
          <a:p>
            <a:pPr algn="just"/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interface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Ifname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{</a:t>
            </a:r>
          </a:p>
          <a:p>
            <a:pPr algn="just"/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		public function fun1();</a:t>
            </a:r>
          </a:p>
          <a:p>
            <a:pPr algn="just"/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		public function fun2();</a:t>
            </a:r>
          </a:p>
          <a:p>
            <a:pPr algn="just"/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		……</a:t>
            </a:r>
          </a:p>
          <a:p>
            <a:pPr algn="just"/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注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接口类中的所有成员方法，都必须是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public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型，在定义接口时，</a:t>
            </a:r>
            <a:r>
              <a:rPr lang="en-US" altLang="zh-CN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public</a:t>
            </a:r>
            <a:r>
              <a:rPr lang="zh-CN" altLang="en-US" sz="2400" dirty="0">
                <a:solidFill>
                  <a:srgbClr val="7030A0"/>
                </a:solidFill>
                <a:cs typeface="Times New Roman" panose="02020603050405020304" pitchFamily="18" charset="0"/>
              </a:rPr>
              <a:t>关键字可以省略。</a:t>
            </a:r>
          </a:p>
        </p:txBody>
      </p:sp>
    </p:spTree>
    <p:extLst>
      <p:ext uri="{BB962C8B-B14F-4D97-AF65-F5344CB8AC3E}">
        <p14:creationId xmlns:p14="http://schemas.microsoft.com/office/powerpoint/2010/main" val="7998759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652" y="886738"/>
            <a:ext cx="11196985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zh-CN" sz="2400" dirty="0">
                <a:cs typeface="Times New Roman" panose="02020603050405020304" pitchFamily="18" charset="0"/>
              </a:rPr>
              <a:t>在面向对象程序设计中，“类”是</a:t>
            </a:r>
            <a:r>
              <a:rPr lang="zh-CN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具有相同属性和操作</a:t>
            </a:r>
            <a:r>
              <a:rPr lang="zh-CN" altLang="zh-CN" sz="2400" dirty="0">
                <a:cs typeface="Times New Roman" panose="02020603050405020304" pitchFamily="18" charset="0"/>
              </a:rPr>
              <a:t>的一组对象的集合</a:t>
            </a:r>
            <a:r>
              <a:rPr lang="en-US" altLang="zh-CN" sz="2400" dirty="0">
                <a:cs typeface="Times New Roman" panose="02020603050405020304" pitchFamily="18" charset="0"/>
              </a:rPr>
              <a:t>,</a:t>
            </a:r>
            <a:r>
              <a:rPr lang="zh-CN" altLang="zh-CN" sz="2400" dirty="0">
                <a:cs typeface="Times New Roman" panose="02020603050405020304" pitchFamily="18" charset="0"/>
              </a:rPr>
              <a:t>是一个抽象体，它概括（或者说定义）了一种程序模型的属性与方法，然后允许程序在必要的地方，利用这个模型，生成不同的、具体的对象。</a:t>
            </a:r>
            <a:endParaRPr lang="zh-CN" altLang="en-US" sz="2400" dirty="0"/>
          </a:p>
        </p:txBody>
      </p:sp>
      <p:sp>
        <p:nvSpPr>
          <p:cNvPr id="21" name="矩形 20"/>
          <p:cNvSpPr/>
          <p:nvPr/>
        </p:nvSpPr>
        <p:spPr bwMode="auto">
          <a:xfrm>
            <a:off x="529151" y="3413912"/>
            <a:ext cx="2970315" cy="573206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人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543219" y="4013681"/>
            <a:ext cx="2956247" cy="207782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54084" y="4139873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性别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646419" y="5083106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说话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2046612" y="4139873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身高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54082" y="4605202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体重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2046611" y="4604395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职业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046611" y="5068920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运动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46418" y="5547359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劳动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2046611" y="5546821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表演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6001188" y="2258004"/>
            <a:ext cx="5544995" cy="44798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张强</a:t>
            </a:r>
          </a:p>
        </p:txBody>
      </p:sp>
      <p:sp>
        <p:nvSpPr>
          <p:cNvPr id="42" name="矩形 41"/>
          <p:cNvSpPr/>
          <p:nvPr/>
        </p:nvSpPr>
        <p:spPr bwMode="auto">
          <a:xfrm>
            <a:off x="6028904" y="2732550"/>
            <a:ext cx="5518733" cy="117376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6126121" y="2858741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男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6118456" y="3351023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说话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464057" y="2858741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170CM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8805202" y="2858741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60KG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0156787" y="2857934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医生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7464056" y="3336837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运动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8805202" y="3351561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劳动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0150803" y="3337375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表演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001188" y="4964696"/>
            <a:ext cx="5544995" cy="447982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李英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6028904" y="5439242"/>
            <a:ext cx="5518733" cy="117376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126121" y="5565433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女</a:t>
            </a:r>
          </a:p>
        </p:txBody>
      </p:sp>
      <p:sp>
        <p:nvSpPr>
          <p:cNvPr id="64" name="矩形 63"/>
          <p:cNvSpPr/>
          <p:nvPr/>
        </p:nvSpPr>
        <p:spPr bwMode="auto">
          <a:xfrm>
            <a:off x="6118456" y="6057715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说话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7464057" y="5565433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160CM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8805202" y="5565433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52KG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0156787" y="5564626"/>
            <a:ext cx="1281666" cy="407659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教师</a:t>
            </a:r>
          </a:p>
        </p:txBody>
      </p:sp>
      <p:sp>
        <p:nvSpPr>
          <p:cNvPr id="68" name="矩形 67"/>
          <p:cNvSpPr/>
          <p:nvPr/>
        </p:nvSpPr>
        <p:spPr bwMode="auto">
          <a:xfrm>
            <a:off x="7464056" y="6043529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运动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8805202" y="6058253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劳动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10150803" y="6044067"/>
            <a:ext cx="1281666" cy="407659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表演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**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9" name="肘形连接符 8"/>
          <p:cNvCxnSpPr>
            <a:stCxn id="21" idx="3"/>
            <a:endCxn id="41" idx="1"/>
          </p:cNvCxnSpPr>
          <p:nvPr/>
        </p:nvCxnSpPr>
        <p:spPr bwMode="auto">
          <a:xfrm flipV="1">
            <a:off x="3499466" y="2481995"/>
            <a:ext cx="2501722" cy="1218520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肘形连接符 12"/>
          <p:cNvCxnSpPr>
            <a:stCxn id="21" idx="3"/>
            <a:endCxn id="61" idx="1"/>
          </p:cNvCxnSpPr>
          <p:nvPr/>
        </p:nvCxnSpPr>
        <p:spPr bwMode="auto">
          <a:xfrm>
            <a:off x="3499466" y="3700515"/>
            <a:ext cx="2501722" cy="1488172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0246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5553668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如果要实现接口类中的方法，需要另外再定义一个实现类</a:t>
            </a:r>
            <a:r>
              <a:rPr lang="en-US" altLang="zh-CN" sz="2400" dirty="0">
                <a:cs typeface="Times New Roman" panose="02020603050405020304" pitchFamily="18" charset="0"/>
              </a:rPr>
              <a:t>(implements)</a:t>
            </a:r>
            <a:r>
              <a:rPr lang="zh-CN" altLang="en-US" sz="2400" dirty="0">
                <a:cs typeface="Times New Roman" panose="02020603050405020304" pitchFamily="18" charset="0"/>
              </a:rPr>
              <a:t>，其语法格式如下：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class </a:t>
            </a:r>
            <a:r>
              <a:rPr lang="en-US" altLang="zh-CN" sz="2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Clname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implements </a:t>
            </a:r>
            <a:r>
              <a:rPr lang="en-US" altLang="zh-CN" sz="2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Ifname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{ 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接口类各方法的实现过程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7792872" y="1069264"/>
            <a:ext cx="2702256" cy="58211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Interface(class)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792872" y="2613734"/>
            <a:ext cx="2702256" cy="58211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Implements(class)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332561" y="4431164"/>
            <a:ext cx="2702256" cy="850520"/>
          </a:xfrm>
          <a:prstGeom prst="roundRect">
            <a:avLst>
              <a:gd name="adj" fmla="val 26045"/>
            </a:avLst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Instaniation1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(implement object)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9271378" y="4431164"/>
            <a:ext cx="2702256" cy="850520"/>
          </a:xfrm>
          <a:prstGeom prst="roundRect">
            <a:avLst>
              <a:gd name="adj" fmla="val 26045"/>
            </a:avLst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Instaniation2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(implement object)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" name="直接箭头连接符 5"/>
          <p:cNvCxnSpPr>
            <a:stCxn id="3" idx="2"/>
            <a:endCxn id="9" idx="0"/>
          </p:cNvCxnSpPr>
          <p:nvPr/>
        </p:nvCxnSpPr>
        <p:spPr bwMode="auto">
          <a:xfrm>
            <a:off x="9144000" y="1651379"/>
            <a:ext cx="0" cy="9623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肘形连接符 12"/>
          <p:cNvCxnSpPr>
            <a:stCxn id="9" idx="2"/>
            <a:endCxn id="10" idx="0"/>
          </p:cNvCxnSpPr>
          <p:nvPr/>
        </p:nvCxnSpPr>
        <p:spPr bwMode="auto">
          <a:xfrm rot="5400000">
            <a:off x="7796188" y="3083351"/>
            <a:ext cx="1235315" cy="146031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肘形连接符 16"/>
          <p:cNvCxnSpPr>
            <a:stCxn id="9" idx="2"/>
            <a:endCxn id="12" idx="0"/>
          </p:cNvCxnSpPr>
          <p:nvPr/>
        </p:nvCxnSpPr>
        <p:spPr bwMode="auto">
          <a:xfrm rot="16200000" flipH="1">
            <a:off x="9265596" y="3074253"/>
            <a:ext cx="1235315" cy="147850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4878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8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241470" y="905490"/>
            <a:ext cx="1165045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9504" y="905489"/>
            <a:ext cx="5472754" cy="5302873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8-12】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interface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Move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运动接口类</a:t>
            </a:r>
            <a:endParaRPr lang="zh-CN" altLang="en-US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setAnimal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();   </a:t>
            </a:r>
            <a:endParaRPr lang="zh-CN" altLang="en-US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moveStyle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();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Birds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implements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Move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接口实现类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a_name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function 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setAnimal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$this-&gt;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a_name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=$name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</a:t>
            </a:r>
            <a:endParaRPr lang="en-US" altLang="zh-CN" sz="2000" kern="1600" spc="5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8512" y="1310157"/>
            <a:ext cx="5623412" cy="381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function 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moveStyle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echo $this-&gt;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a_name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." 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is a bird,&lt;</a:t>
            </a:r>
            <a:r>
              <a:rPr lang="en-US" altLang="zh-CN" sz="2000" kern="1600" spc="50" dirty="0" err="1">
                <a:solidFill>
                  <a:srgbClr val="FF0000"/>
                </a:solidFill>
                <a:cs typeface="Courier New" panose="02070309020205020404" pitchFamily="49" charset="0"/>
              </a:rPr>
              <a:t>br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&gt;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echo "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It moves </a:t>
            </a: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by fly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}</a:t>
            </a:r>
            <a:endParaRPr lang="en-US" altLang="zh-CN" sz="2000" kern="1600" spc="50" dirty="0">
              <a:solidFill>
                <a:srgbClr val="00B0F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$bird=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Birds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;   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//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初始化实例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bird-&gt;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setAnimal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("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Eager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");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bird-&gt;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moveStyle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  <a:endParaRPr lang="en-US" altLang="zh-CN" sz="2000" kern="1600" spc="5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5933496" y="1130698"/>
            <a:ext cx="1" cy="5240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123487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30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1927913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8-12】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8257" y="3628239"/>
            <a:ext cx="2627504" cy="1477830"/>
          </a:xfrm>
          <a:custGeom>
            <a:avLst/>
            <a:gdLst>
              <a:gd name="connsiteX0" fmla="*/ 0 w 2627504"/>
              <a:gd name="connsiteY0" fmla="*/ 216714 h 2167141"/>
              <a:gd name="connsiteX1" fmla="*/ 216714 w 2627504"/>
              <a:gd name="connsiteY1" fmla="*/ 0 h 2167141"/>
              <a:gd name="connsiteX2" fmla="*/ 2410790 w 2627504"/>
              <a:gd name="connsiteY2" fmla="*/ 0 h 2167141"/>
              <a:gd name="connsiteX3" fmla="*/ 2627504 w 2627504"/>
              <a:gd name="connsiteY3" fmla="*/ 216714 h 2167141"/>
              <a:gd name="connsiteX4" fmla="*/ 2627504 w 2627504"/>
              <a:gd name="connsiteY4" fmla="*/ 1950427 h 2167141"/>
              <a:gd name="connsiteX5" fmla="*/ 2410790 w 2627504"/>
              <a:gd name="connsiteY5" fmla="*/ 2167141 h 2167141"/>
              <a:gd name="connsiteX6" fmla="*/ 216714 w 2627504"/>
              <a:gd name="connsiteY6" fmla="*/ 2167141 h 2167141"/>
              <a:gd name="connsiteX7" fmla="*/ 0 w 2627504"/>
              <a:gd name="connsiteY7" fmla="*/ 1950427 h 2167141"/>
              <a:gd name="connsiteX8" fmla="*/ 0 w 2627504"/>
              <a:gd name="connsiteY8" fmla="*/ 216714 h 216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504" h="2167141">
                <a:moveTo>
                  <a:pt x="0" y="216714"/>
                </a:moveTo>
                <a:cubicBezTo>
                  <a:pt x="0" y="97026"/>
                  <a:pt x="97026" y="0"/>
                  <a:pt x="216714" y="0"/>
                </a:cubicBezTo>
                <a:lnTo>
                  <a:pt x="2410790" y="0"/>
                </a:lnTo>
                <a:cubicBezTo>
                  <a:pt x="2530478" y="0"/>
                  <a:pt x="2627504" y="97026"/>
                  <a:pt x="2627504" y="216714"/>
                </a:cubicBezTo>
                <a:lnTo>
                  <a:pt x="2627504" y="1950427"/>
                </a:lnTo>
                <a:cubicBezTo>
                  <a:pt x="2627504" y="2070115"/>
                  <a:pt x="2530478" y="2167141"/>
                  <a:pt x="2410790" y="2167141"/>
                </a:cubicBezTo>
                <a:lnTo>
                  <a:pt x="216714" y="2167141"/>
                </a:lnTo>
                <a:cubicBezTo>
                  <a:pt x="97026" y="2167141"/>
                  <a:pt x="0" y="2070115"/>
                  <a:pt x="0" y="1950427"/>
                </a:cubicBezTo>
                <a:lnTo>
                  <a:pt x="0" y="216714"/>
                </a:lnTo>
                <a:close/>
              </a:path>
            </a:pathLst>
          </a:custGeom>
          <a:ln w="28575"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877" tIns="89877" rIns="89877" bIns="554264" numCol="1" spcCol="1270" anchor="t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spc="50" dirty="0" err="1" smtClean="0">
                <a:cs typeface="Courier New" panose="02070309020205020404" pitchFamily="49" charset="0"/>
              </a:rPr>
              <a:t>setAnimal</a:t>
            </a:r>
            <a:r>
              <a:rPr lang="en-US" altLang="zh-CN" sz="2400" kern="1200" spc="50" dirty="0" smtClean="0">
                <a:cs typeface="Courier New" panose="02070309020205020404" pitchFamily="49" charset="0"/>
              </a:rPr>
              <a:t>();</a:t>
            </a:r>
            <a:endParaRPr lang="zh-CN" altLang="en-US" sz="2400" kern="12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spc="50" dirty="0" err="1" smtClean="0">
                <a:cs typeface="Courier New" panose="02070309020205020404" pitchFamily="49" charset="0"/>
              </a:rPr>
              <a:t>moveStyle</a:t>
            </a:r>
            <a:r>
              <a:rPr lang="en-US" altLang="zh-CN" sz="2400" kern="1200" spc="50" dirty="0" smtClean="0">
                <a:cs typeface="Courier New" panose="02070309020205020404" pitchFamily="49" charset="0"/>
              </a:rPr>
              <a:t>();</a:t>
            </a:r>
            <a:endParaRPr lang="zh-CN" altLang="en-US" sz="2400" kern="1200" dirty="0"/>
          </a:p>
        </p:txBody>
      </p:sp>
      <p:sp>
        <p:nvSpPr>
          <p:cNvPr id="8" name="形状 7"/>
          <p:cNvSpPr/>
          <p:nvPr/>
        </p:nvSpPr>
        <p:spPr>
          <a:xfrm>
            <a:off x="2832488" y="2379005"/>
            <a:ext cx="3092069" cy="3940997"/>
          </a:xfrm>
          <a:prstGeom prst="leftCircularArrow">
            <a:avLst>
              <a:gd name="adj1" fmla="val 3779"/>
              <a:gd name="adj2" fmla="val 471991"/>
              <a:gd name="adj3" fmla="val 2247502"/>
              <a:gd name="adj4" fmla="val 8069248"/>
              <a:gd name="adj5" fmla="val 440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任意多边形 10"/>
          <p:cNvSpPr/>
          <p:nvPr/>
        </p:nvSpPr>
        <p:spPr>
          <a:xfrm>
            <a:off x="1632146" y="4641682"/>
            <a:ext cx="2335559" cy="928774"/>
          </a:xfrm>
          <a:custGeom>
            <a:avLst/>
            <a:gdLst>
              <a:gd name="connsiteX0" fmla="*/ 0 w 2335559"/>
              <a:gd name="connsiteY0" fmla="*/ 92877 h 928774"/>
              <a:gd name="connsiteX1" fmla="*/ 92877 w 2335559"/>
              <a:gd name="connsiteY1" fmla="*/ 0 h 928774"/>
              <a:gd name="connsiteX2" fmla="*/ 2242682 w 2335559"/>
              <a:gd name="connsiteY2" fmla="*/ 0 h 928774"/>
              <a:gd name="connsiteX3" fmla="*/ 2335559 w 2335559"/>
              <a:gd name="connsiteY3" fmla="*/ 92877 h 928774"/>
              <a:gd name="connsiteX4" fmla="*/ 2335559 w 2335559"/>
              <a:gd name="connsiteY4" fmla="*/ 835897 h 928774"/>
              <a:gd name="connsiteX5" fmla="*/ 2242682 w 2335559"/>
              <a:gd name="connsiteY5" fmla="*/ 928774 h 928774"/>
              <a:gd name="connsiteX6" fmla="*/ 92877 w 2335559"/>
              <a:gd name="connsiteY6" fmla="*/ 928774 h 928774"/>
              <a:gd name="connsiteX7" fmla="*/ 0 w 2335559"/>
              <a:gd name="connsiteY7" fmla="*/ 835897 h 928774"/>
              <a:gd name="connsiteX8" fmla="*/ 0 w 2335559"/>
              <a:gd name="connsiteY8" fmla="*/ 92877 h 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5559" h="928774">
                <a:moveTo>
                  <a:pt x="0" y="92877"/>
                </a:moveTo>
                <a:cubicBezTo>
                  <a:pt x="0" y="41582"/>
                  <a:pt x="41582" y="0"/>
                  <a:pt x="92877" y="0"/>
                </a:cubicBezTo>
                <a:lnTo>
                  <a:pt x="2242682" y="0"/>
                </a:lnTo>
                <a:cubicBezTo>
                  <a:pt x="2293977" y="0"/>
                  <a:pt x="2335559" y="41582"/>
                  <a:pt x="2335559" y="92877"/>
                </a:cubicBezTo>
                <a:lnTo>
                  <a:pt x="2335559" y="835897"/>
                </a:lnTo>
                <a:cubicBezTo>
                  <a:pt x="2335559" y="887192"/>
                  <a:pt x="2293977" y="928774"/>
                  <a:pt x="2242682" y="928774"/>
                </a:cubicBezTo>
                <a:lnTo>
                  <a:pt x="92877" y="928774"/>
                </a:lnTo>
                <a:cubicBezTo>
                  <a:pt x="41582" y="928774"/>
                  <a:pt x="0" y="887192"/>
                  <a:pt x="0" y="835897"/>
                </a:cubicBezTo>
                <a:lnTo>
                  <a:pt x="0" y="928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978" tIns="97053" rIns="131978" bIns="97053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/>
              <a:t>Move</a:t>
            </a:r>
            <a:br>
              <a:rPr lang="en-US" altLang="zh-CN" sz="2400" kern="1200" dirty="0" smtClean="0"/>
            </a:br>
            <a:r>
              <a:rPr lang="en-US" altLang="zh-CN" sz="2400" kern="1200" dirty="0" smtClean="0"/>
              <a:t>(interface)</a:t>
            </a:r>
            <a:endParaRPr lang="zh-CN" altLang="en-US" sz="2400" kern="1200" dirty="0"/>
          </a:p>
        </p:txBody>
      </p:sp>
      <p:sp>
        <p:nvSpPr>
          <p:cNvPr id="15" name="任意多边形 14"/>
          <p:cNvSpPr/>
          <p:nvPr/>
        </p:nvSpPr>
        <p:spPr>
          <a:xfrm>
            <a:off x="4508472" y="3118155"/>
            <a:ext cx="2627504" cy="1987914"/>
          </a:xfrm>
          <a:custGeom>
            <a:avLst/>
            <a:gdLst>
              <a:gd name="connsiteX0" fmla="*/ 0 w 2627504"/>
              <a:gd name="connsiteY0" fmla="*/ 216714 h 2167141"/>
              <a:gd name="connsiteX1" fmla="*/ 216714 w 2627504"/>
              <a:gd name="connsiteY1" fmla="*/ 0 h 2167141"/>
              <a:gd name="connsiteX2" fmla="*/ 2410790 w 2627504"/>
              <a:gd name="connsiteY2" fmla="*/ 0 h 2167141"/>
              <a:gd name="connsiteX3" fmla="*/ 2627504 w 2627504"/>
              <a:gd name="connsiteY3" fmla="*/ 216714 h 2167141"/>
              <a:gd name="connsiteX4" fmla="*/ 2627504 w 2627504"/>
              <a:gd name="connsiteY4" fmla="*/ 1950427 h 2167141"/>
              <a:gd name="connsiteX5" fmla="*/ 2410790 w 2627504"/>
              <a:gd name="connsiteY5" fmla="*/ 2167141 h 2167141"/>
              <a:gd name="connsiteX6" fmla="*/ 216714 w 2627504"/>
              <a:gd name="connsiteY6" fmla="*/ 2167141 h 2167141"/>
              <a:gd name="connsiteX7" fmla="*/ 0 w 2627504"/>
              <a:gd name="connsiteY7" fmla="*/ 1950427 h 2167141"/>
              <a:gd name="connsiteX8" fmla="*/ 0 w 2627504"/>
              <a:gd name="connsiteY8" fmla="*/ 216714 h 216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504" h="2167141">
                <a:moveTo>
                  <a:pt x="0" y="216714"/>
                </a:moveTo>
                <a:cubicBezTo>
                  <a:pt x="0" y="97026"/>
                  <a:pt x="97026" y="0"/>
                  <a:pt x="216714" y="0"/>
                </a:cubicBezTo>
                <a:lnTo>
                  <a:pt x="2410790" y="0"/>
                </a:lnTo>
                <a:cubicBezTo>
                  <a:pt x="2530478" y="0"/>
                  <a:pt x="2627504" y="97026"/>
                  <a:pt x="2627504" y="216714"/>
                </a:cubicBezTo>
                <a:lnTo>
                  <a:pt x="2627504" y="1950427"/>
                </a:lnTo>
                <a:cubicBezTo>
                  <a:pt x="2627504" y="2070115"/>
                  <a:pt x="2530478" y="2167141"/>
                  <a:pt x="2410790" y="2167141"/>
                </a:cubicBezTo>
                <a:lnTo>
                  <a:pt x="216714" y="2167141"/>
                </a:lnTo>
                <a:cubicBezTo>
                  <a:pt x="97026" y="2167141"/>
                  <a:pt x="0" y="2070115"/>
                  <a:pt x="0" y="1950427"/>
                </a:cubicBezTo>
                <a:lnTo>
                  <a:pt x="0" y="216714"/>
                </a:lnTo>
                <a:close/>
              </a:path>
            </a:pathLst>
          </a:custGeom>
          <a:ln w="28575"/>
        </p:spPr>
        <p:style>
          <a:lnRef idx="1">
            <a:schemeClr val="accent5">
              <a:hueOff val="-4966938"/>
              <a:satOff val="19906"/>
              <a:lumOff val="431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877" tIns="554264" rIns="89877" bIns="89877" numCol="1" spcCol="1270" anchor="t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spc="50" dirty="0" err="1" smtClean="0">
                <a:solidFill>
                  <a:srgbClr val="009900"/>
                </a:solidFill>
                <a:cs typeface="Courier New" panose="02070309020205020404" pitchFamily="49" charset="0"/>
              </a:rPr>
              <a:t>setAnimal</a:t>
            </a:r>
            <a: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  <a:t>()</a:t>
            </a:r>
            <a:b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</a:br>
            <a: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  <a:t>{……}</a:t>
            </a:r>
            <a:endParaRPr lang="zh-CN" altLang="en-US" sz="2400" kern="1200" dirty="0">
              <a:solidFill>
                <a:srgbClr val="009900"/>
              </a:solidFill>
            </a:endParaRPr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400" kern="1200" spc="50" dirty="0" err="1" smtClean="0">
                <a:solidFill>
                  <a:srgbClr val="009900"/>
                </a:solidFill>
                <a:cs typeface="Courier New" panose="02070309020205020404" pitchFamily="49" charset="0"/>
              </a:rPr>
              <a:t>moveStyle</a:t>
            </a:r>
            <a: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  <a:t>()</a:t>
            </a:r>
            <a:b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</a:br>
            <a:r>
              <a:rPr lang="en-US" altLang="zh-CN" sz="2400" kern="1200" spc="50" dirty="0" smtClean="0">
                <a:solidFill>
                  <a:srgbClr val="009900"/>
                </a:solidFill>
                <a:cs typeface="Courier New" panose="02070309020205020404" pitchFamily="49" charset="0"/>
              </a:rPr>
              <a:t>{……}</a:t>
            </a:r>
            <a:endParaRPr lang="zh-CN" altLang="en-US" sz="2400" kern="1200" dirty="0">
              <a:solidFill>
                <a:srgbClr val="009900"/>
              </a:solidFill>
            </a:endParaRPr>
          </a:p>
        </p:txBody>
      </p:sp>
      <p:sp>
        <p:nvSpPr>
          <p:cNvPr id="16" name="环形箭头 15"/>
          <p:cNvSpPr/>
          <p:nvPr/>
        </p:nvSpPr>
        <p:spPr>
          <a:xfrm>
            <a:off x="5942138" y="1544489"/>
            <a:ext cx="3427805" cy="4419583"/>
          </a:xfrm>
          <a:prstGeom prst="circularArrow">
            <a:avLst>
              <a:gd name="adj1" fmla="val 3409"/>
              <a:gd name="adj2" fmla="val 422009"/>
              <a:gd name="adj3" fmla="val 19402480"/>
              <a:gd name="adj4" fmla="val 13490696"/>
              <a:gd name="adj5" fmla="val 397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933876"/>
              <a:satOff val="39811"/>
              <a:lumOff val="8628"/>
              <a:alphaOff val="0"/>
            </a:schemeClr>
          </a:fillRef>
          <a:effectRef idx="3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任意多边形 17"/>
          <p:cNvSpPr/>
          <p:nvPr/>
        </p:nvSpPr>
        <p:spPr>
          <a:xfrm>
            <a:off x="5107978" y="2474540"/>
            <a:ext cx="2335559" cy="928774"/>
          </a:xfrm>
          <a:custGeom>
            <a:avLst/>
            <a:gdLst>
              <a:gd name="connsiteX0" fmla="*/ 0 w 2335559"/>
              <a:gd name="connsiteY0" fmla="*/ 92877 h 928774"/>
              <a:gd name="connsiteX1" fmla="*/ 92877 w 2335559"/>
              <a:gd name="connsiteY1" fmla="*/ 0 h 928774"/>
              <a:gd name="connsiteX2" fmla="*/ 2242682 w 2335559"/>
              <a:gd name="connsiteY2" fmla="*/ 0 h 928774"/>
              <a:gd name="connsiteX3" fmla="*/ 2335559 w 2335559"/>
              <a:gd name="connsiteY3" fmla="*/ 92877 h 928774"/>
              <a:gd name="connsiteX4" fmla="*/ 2335559 w 2335559"/>
              <a:gd name="connsiteY4" fmla="*/ 835897 h 928774"/>
              <a:gd name="connsiteX5" fmla="*/ 2242682 w 2335559"/>
              <a:gd name="connsiteY5" fmla="*/ 928774 h 928774"/>
              <a:gd name="connsiteX6" fmla="*/ 92877 w 2335559"/>
              <a:gd name="connsiteY6" fmla="*/ 928774 h 928774"/>
              <a:gd name="connsiteX7" fmla="*/ 0 w 2335559"/>
              <a:gd name="connsiteY7" fmla="*/ 835897 h 928774"/>
              <a:gd name="connsiteX8" fmla="*/ 0 w 2335559"/>
              <a:gd name="connsiteY8" fmla="*/ 92877 h 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5559" h="928774">
                <a:moveTo>
                  <a:pt x="0" y="92877"/>
                </a:moveTo>
                <a:cubicBezTo>
                  <a:pt x="0" y="41582"/>
                  <a:pt x="41582" y="0"/>
                  <a:pt x="92877" y="0"/>
                </a:cubicBezTo>
                <a:lnTo>
                  <a:pt x="2242682" y="0"/>
                </a:lnTo>
                <a:cubicBezTo>
                  <a:pt x="2293977" y="0"/>
                  <a:pt x="2335559" y="41582"/>
                  <a:pt x="2335559" y="92877"/>
                </a:cubicBezTo>
                <a:lnTo>
                  <a:pt x="2335559" y="835897"/>
                </a:lnTo>
                <a:cubicBezTo>
                  <a:pt x="2335559" y="887192"/>
                  <a:pt x="2293977" y="928774"/>
                  <a:pt x="2242682" y="928774"/>
                </a:cubicBezTo>
                <a:lnTo>
                  <a:pt x="92877" y="928774"/>
                </a:lnTo>
                <a:cubicBezTo>
                  <a:pt x="41582" y="928774"/>
                  <a:pt x="0" y="887192"/>
                  <a:pt x="0" y="835897"/>
                </a:cubicBezTo>
                <a:lnTo>
                  <a:pt x="0" y="928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966938"/>
              <a:satOff val="19906"/>
              <a:lumOff val="4314"/>
              <a:alphaOff val="0"/>
            </a:schemeClr>
          </a:fillRef>
          <a:effectRef idx="3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978" tIns="97053" rIns="131978" bIns="97053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/>
              <a:t>Birds</a:t>
            </a:r>
            <a:br>
              <a:rPr lang="en-US" altLang="zh-CN" sz="2400" kern="1200" dirty="0" smtClean="0"/>
            </a:br>
            <a:r>
              <a:rPr lang="en-US" altLang="zh-CN" sz="2400" kern="1200" dirty="0" smtClean="0"/>
              <a:t>(implements)</a:t>
            </a:r>
            <a:endParaRPr lang="zh-CN" altLang="en-US" sz="2400" kern="1200" dirty="0"/>
          </a:p>
        </p:txBody>
      </p:sp>
      <p:sp>
        <p:nvSpPr>
          <p:cNvPr id="19" name="任意多边形 18"/>
          <p:cNvSpPr/>
          <p:nvPr/>
        </p:nvSpPr>
        <p:spPr>
          <a:xfrm>
            <a:off x="7999919" y="2938928"/>
            <a:ext cx="2967851" cy="1449953"/>
          </a:xfrm>
          <a:custGeom>
            <a:avLst/>
            <a:gdLst>
              <a:gd name="connsiteX0" fmla="*/ 0 w 2627504"/>
              <a:gd name="connsiteY0" fmla="*/ 216714 h 2167141"/>
              <a:gd name="connsiteX1" fmla="*/ 216714 w 2627504"/>
              <a:gd name="connsiteY1" fmla="*/ 0 h 2167141"/>
              <a:gd name="connsiteX2" fmla="*/ 2410790 w 2627504"/>
              <a:gd name="connsiteY2" fmla="*/ 0 h 2167141"/>
              <a:gd name="connsiteX3" fmla="*/ 2627504 w 2627504"/>
              <a:gd name="connsiteY3" fmla="*/ 216714 h 2167141"/>
              <a:gd name="connsiteX4" fmla="*/ 2627504 w 2627504"/>
              <a:gd name="connsiteY4" fmla="*/ 1950427 h 2167141"/>
              <a:gd name="connsiteX5" fmla="*/ 2410790 w 2627504"/>
              <a:gd name="connsiteY5" fmla="*/ 2167141 h 2167141"/>
              <a:gd name="connsiteX6" fmla="*/ 216714 w 2627504"/>
              <a:gd name="connsiteY6" fmla="*/ 2167141 h 2167141"/>
              <a:gd name="connsiteX7" fmla="*/ 0 w 2627504"/>
              <a:gd name="connsiteY7" fmla="*/ 1950427 h 2167141"/>
              <a:gd name="connsiteX8" fmla="*/ 0 w 2627504"/>
              <a:gd name="connsiteY8" fmla="*/ 216714 h 216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504" h="2167141">
                <a:moveTo>
                  <a:pt x="0" y="216714"/>
                </a:moveTo>
                <a:cubicBezTo>
                  <a:pt x="0" y="97026"/>
                  <a:pt x="97026" y="0"/>
                  <a:pt x="216714" y="0"/>
                </a:cubicBezTo>
                <a:lnTo>
                  <a:pt x="2410790" y="0"/>
                </a:lnTo>
                <a:cubicBezTo>
                  <a:pt x="2530478" y="0"/>
                  <a:pt x="2627504" y="97026"/>
                  <a:pt x="2627504" y="216714"/>
                </a:cubicBezTo>
                <a:lnTo>
                  <a:pt x="2627504" y="1950427"/>
                </a:lnTo>
                <a:cubicBezTo>
                  <a:pt x="2627504" y="2070115"/>
                  <a:pt x="2530478" y="2167141"/>
                  <a:pt x="2410790" y="2167141"/>
                </a:cubicBezTo>
                <a:lnTo>
                  <a:pt x="216714" y="2167141"/>
                </a:lnTo>
                <a:cubicBezTo>
                  <a:pt x="97026" y="2167141"/>
                  <a:pt x="0" y="2070115"/>
                  <a:pt x="0" y="1950427"/>
                </a:cubicBezTo>
                <a:lnTo>
                  <a:pt x="0" y="216714"/>
                </a:lnTo>
                <a:close/>
              </a:path>
            </a:pathLst>
          </a:custGeom>
          <a:ln w="28575"/>
        </p:spPr>
        <p:style>
          <a:lnRef idx="1">
            <a:schemeClr val="accent5">
              <a:hueOff val="-9933876"/>
              <a:satOff val="39811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877" tIns="89877" rIns="89877" bIns="554264" numCol="1" spcCol="1270" anchor="t" anchorCtr="0">
            <a:noAutofit/>
          </a:bodyPr>
          <a:lstStyle/>
          <a:p>
            <a:pPr indent="-228600" defTabSz="933450" fontAlgn="auto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r>
              <a:rPr lang="en-US" altLang="zh-CN" sz="2400" kern="1200" spc="50" dirty="0" err="1" smtClean="0">
                <a:solidFill>
                  <a:srgbClr val="C00000"/>
                </a:solidFill>
                <a:cs typeface="Courier New" panose="02070309020205020404" pitchFamily="49" charset="0"/>
              </a:rPr>
              <a:t>setAnimal</a:t>
            </a:r>
            <a:r>
              <a:rPr lang="en-US" altLang="zh-CN" sz="2400" kern="1200" spc="5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400" kern="1200" spc="50" dirty="0" smtClean="0">
                <a:solidFill>
                  <a:srgbClr val="008000"/>
                </a:solidFill>
                <a:cs typeface="Courier New" panose="02070309020205020404" pitchFamily="49" charset="0"/>
              </a:rPr>
              <a:t>Eager</a:t>
            </a:r>
            <a:r>
              <a:rPr lang="en-US" altLang="zh-CN" sz="2400" kern="1200" spc="5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)</a:t>
            </a:r>
            <a:endParaRPr lang="zh-CN" altLang="en-US" sz="2400" kern="1200" dirty="0">
              <a:solidFill>
                <a:srgbClr val="C00000"/>
              </a:solidFill>
            </a:endParaRPr>
          </a:p>
          <a:p>
            <a:pPr marL="0" marR="0" lvl="1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zh-CN" sz="2400" kern="1200" spc="5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400" kern="1200" spc="50" dirty="0" err="1" smtClean="0">
                <a:solidFill>
                  <a:srgbClr val="C00000"/>
                </a:solidFill>
                <a:cs typeface="Courier New" panose="02070309020205020404" pitchFamily="49" charset="0"/>
              </a:rPr>
              <a:t>moveStyle</a:t>
            </a:r>
            <a:r>
              <a:rPr lang="en-US" altLang="zh-CN" sz="2400" kern="1200" spc="5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400" kern="1200" spc="50" dirty="0" smtClean="0">
                <a:solidFill>
                  <a:srgbClr val="008000"/>
                </a:solidFill>
                <a:cs typeface="Courier New" panose="02070309020205020404" pitchFamily="49" charset="0"/>
              </a:rPr>
              <a:t>fly</a:t>
            </a:r>
            <a:r>
              <a:rPr lang="en-US" altLang="zh-CN" sz="2400" kern="1200" spc="50" dirty="0" smtClean="0">
                <a:solidFill>
                  <a:srgbClr val="C00000"/>
                </a:solidFill>
                <a:cs typeface="Courier New" panose="02070309020205020404" pitchFamily="49" charset="0"/>
              </a:rPr>
              <a:t>)</a:t>
            </a:r>
            <a:endParaRPr lang="zh-CN" altLang="en-US" sz="2400" kern="1200" dirty="0">
              <a:solidFill>
                <a:srgbClr val="C00000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9212079" y="3980651"/>
            <a:ext cx="2335559" cy="928774"/>
          </a:xfrm>
          <a:custGeom>
            <a:avLst/>
            <a:gdLst>
              <a:gd name="connsiteX0" fmla="*/ 0 w 2335559"/>
              <a:gd name="connsiteY0" fmla="*/ 92877 h 928774"/>
              <a:gd name="connsiteX1" fmla="*/ 92877 w 2335559"/>
              <a:gd name="connsiteY1" fmla="*/ 0 h 928774"/>
              <a:gd name="connsiteX2" fmla="*/ 2242682 w 2335559"/>
              <a:gd name="connsiteY2" fmla="*/ 0 h 928774"/>
              <a:gd name="connsiteX3" fmla="*/ 2335559 w 2335559"/>
              <a:gd name="connsiteY3" fmla="*/ 92877 h 928774"/>
              <a:gd name="connsiteX4" fmla="*/ 2335559 w 2335559"/>
              <a:gd name="connsiteY4" fmla="*/ 835897 h 928774"/>
              <a:gd name="connsiteX5" fmla="*/ 2242682 w 2335559"/>
              <a:gd name="connsiteY5" fmla="*/ 928774 h 928774"/>
              <a:gd name="connsiteX6" fmla="*/ 92877 w 2335559"/>
              <a:gd name="connsiteY6" fmla="*/ 928774 h 928774"/>
              <a:gd name="connsiteX7" fmla="*/ 0 w 2335559"/>
              <a:gd name="connsiteY7" fmla="*/ 835897 h 928774"/>
              <a:gd name="connsiteX8" fmla="*/ 0 w 2335559"/>
              <a:gd name="connsiteY8" fmla="*/ 92877 h 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5559" h="928774">
                <a:moveTo>
                  <a:pt x="0" y="92877"/>
                </a:moveTo>
                <a:cubicBezTo>
                  <a:pt x="0" y="41582"/>
                  <a:pt x="41582" y="0"/>
                  <a:pt x="92877" y="0"/>
                </a:cubicBezTo>
                <a:lnTo>
                  <a:pt x="2242682" y="0"/>
                </a:lnTo>
                <a:cubicBezTo>
                  <a:pt x="2293977" y="0"/>
                  <a:pt x="2335559" y="41582"/>
                  <a:pt x="2335559" y="92877"/>
                </a:cubicBezTo>
                <a:lnTo>
                  <a:pt x="2335559" y="835897"/>
                </a:lnTo>
                <a:cubicBezTo>
                  <a:pt x="2335559" y="887192"/>
                  <a:pt x="2293977" y="928774"/>
                  <a:pt x="2242682" y="928774"/>
                </a:cubicBezTo>
                <a:lnTo>
                  <a:pt x="92877" y="928774"/>
                </a:lnTo>
                <a:cubicBezTo>
                  <a:pt x="41582" y="928774"/>
                  <a:pt x="0" y="887192"/>
                  <a:pt x="0" y="835897"/>
                </a:cubicBezTo>
                <a:lnTo>
                  <a:pt x="0" y="928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933876"/>
              <a:satOff val="39811"/>
              <a:lumOff val="8628"/>
              <a:alphaOff val="0"/>
            </a:schemeClr>
          </a:fillRef>
          <a:effectRef idx="3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978" tIns="97053" rIns="131978" bIns="97053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/>
              <a:t>$bird</a:t>
            </a:r>
            <a:br>
              <a:rPr lang="en-US" altLang="zh-CN" sz="2400" kern="1200" dirty="0" smtClean="0"/>
            </a:br>
            <a:r>
              <a:rPr lang="en-US" altLang="zh-CN" sz="2400" kern="1200" dirty="0" smtClean="0"/>
              <a:t>(object)</a:t>
            </a:r>
            <a:endParaRPr lang="zh-CN" alt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26895714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接口的继承与实现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8.6.2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99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8.6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、接口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289858" y="548936"/>
            <a:ext cx="2584450" cy="257689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2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、接口的继承与实现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10851066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接口类可以继续继承出它的子接口类，称为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接口的扩充</a:t>
            </a:r>
            <a:r>
              <a:rPr lang="zh-CN" altLang="en-US" sz="2400" dirty="0">
                <a:cs typeface="Times New Roman" panose="02020603050405020304" pitchFamily="18" charset="0"/>
              </a:rPr>
              <a:t>。子接口类在将继承它的父接口类全部方法的基础上，扩充自己的方法。在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实现一个子接口类时，必须把这个子接口类以及它的父接口类的全部方法都实现</a:t>
            </a:r>
            <a:r>
              <a:rPr lang="zh-CN" altLang="en-US" sz="2400" dirty="0"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132764" y="3992928"/>
            <a:ext cx="2507800" cy="2268940"/>
          </a:xfrm>
          <a:custGeom>
            <a:avLst/>
            <a:gdLst>
              <a:gd name="connsiteX0" fmla="*/ 0 w 2969503"/>
              <a:gd name="connsiteY0" fmla="*/ 226894 h 2268940"/>
              <a:gd name="connsiteX1" fmla="*/ 226894 w 2969503"/>
              <a:gd name="connsiteY1" fmla="*/ 0 h 2268940"/>
              <a:gd name="connsiteX2" fmla="*/ 2742609 w 2969503"/>
              <a:gd name="connsiteY2" fmla="*/ 0 h 2268940"/>
              <a:gd name="connsiteX3" fmla="*/ 2969503 w 2969503"/>
              <a:gd name="connsiteY3" fmla="*/ 226894 h 2268940"/>
              <a:gd name="connsiteX4" fmla="*/ 2969503 w 2969503"/>
              <a:gd name="connsiteY4" fmla="*/ 2042046 h 2268940"/>
              <a:gd name="connsiteX5" fmla="*/ 2742609 w 2969503"/>
              <a:gd name="connsiteY5" fmla="*/ 2268940 h 2268940"/>
              <a:gd name="connsiteX6" fmla="*/ 226894 w 2969503"/>
              <a:gd name="connsiteY6" fmla="*/ 2268940 h 2268940"/>
              <a:gd name="connsiteX7" fmla="*/ 0 w 2969503"/>
              <a:gd name="connsiteY7" fmla="*/ 2042046 h 2268940"/>
              <a:gd name="connsiteX8" fmla="*/ 0 w 2969503"/>
              <a:gd name="connsiteY8" fmla="*/ 226894 h 22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9503" h="2268940">
                <a:moveTo>
                  <a:pt x="0" y="226894"/>
                </a:moveTo>
                <a:cubicBezTo>
                  <a:pt x="0" y="101584"/>
                  <a:pt x="101584" y="0"/>
                  <a:pt x="226894" y="0"/>
                </a:cubicBezTo>
                <a:lnTo>
                  <a:pt x="2742609" y="0"/>
                </a:lnTo>
                <a:cubicBezTo>
                  <a:pt x="2867919" y="0"/>
                  <a:pt x="2969503" y="101584"/>
                  <a:pt x="2969503" y="226894"/>
                </a:cubicBezTo>
                <a:lnTo>
                  <a:pt x="2969503" y="2042046"/>
                </a:lnTo>
                <a:cubicBezTo>
                  <a:pt x="2969503" y="2167356"/>
                  <a:pt x="2867919" y="2268940"/>
                  <a:pt x="2742609" y="2268940"/>
                </a:cubicBezTo>
                <a:lnTo>
                  <a:pt x="226894" y="2268940"/>
                </a:lnTo>
                <a:cubicBezTo>
                  <a:pt x="101584" y="2268940"/>
                  <a:pt x="0" y="2167356"/>
                  <a:pt x="0" y="2042046"/>
                </a:cubicBezTo>
                <a:lnTo>
                  <a:pt x="0" y="22689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135" tIns="173135" rIns="173135" bIns="173135" numCol="1" spcCol="1270" anchor="t" anchorCtr="0">
            <a:noAutofit/>
          </a:bodyPr>
          <a:lstStyle/>
          <a:p>
            <a:pPr lvl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父接口类</a:t>
            </a:r>
            <a:endParaRPr lang="zh-CN" altLang="en-US" sz="28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1</a:t>
            </a:r>
            <a:endParaRPr lang="zh-CN" altLang="en-US" sz="20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2</a:t>
            </a:r>
            <a:endParaRPr lang="zh-CN" altLang="en-US" sz="2000" kern="1200" dirty="0"/>
          </a:p>
        </p:txBody>
      </p:sp>
      <p:sp>
        <p:nvSpPr>
          <p:cNvPr id="7" name="任意多边形 6"/>
          <p:cNvSpPr/>
          <p:nvPr/>
        </p:nvSpPr>
        <p:spPr>
          <a:xfrm rot="6394">
            <a:off x="3860341" y="4784279"/>
            <a:ext cx="792197" cy="713530"/>
          </a:xfrm>
          <a:custGeom>
            <a:avLst/>
            <a:gdLst>
              <a:gd name="connsiteX0" fmla="*/ 0 w 792197"/>
              <a:gd name="connsiteY0" fmla="*/ 142706 h 713530"/>
              <a:gd name="connsiteX1" fmla="*/ 435432 w 792197"/>
              <a:gd name="connsiteY1" fmla="*/ 142706 h 713530"/>
              <a:gd name="connsiteX2" fmla="*/ 435432 w 792197"/>
              <a:gd name="connsiteY2" fmla="*/ 0 h 713530"/>
              <a:gd name="connsiteX3" fmla="*/ 792197 w 792197"/>
              <a:gd name="connsiteY3" fmla="*/ 356765 h 713530"/>
              <a:gd name="connsiteX4" fmla="*/ 435432 w 792197"/>
              <a:gd name="connsiteY4" fmla="*/ 713530 h 713530"/>
              <a:gd name="connsiteX5" fmla="*/ 435432 w 792197"/>
              <a:gd name="connsiteY5" fmla="*/ 570824 h 713530"/>
              <a:gd name="connsiteX6" fmla="*/ 0 w 792197"/>
              <a:gd name="connsiteY6" fmla="*/ 570824 h 713530"/>
              <a:gd name="connsiteX7" fmla="*/ 0 w 792197"/>
              <a:gd name="connsiteY7" fmla="*/ 142706 h 71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197" h="713530">
                <a:moveTo>
                  <a:pt x="0" y="142706"/>
                </a:moveTo>
                <a:lnTo>
                  <a:pt x="435432" y="142706"/>
                </a:lnTo>
                <a:lnTo>
                  <a:pt x="435432" y="0"/>
                </a:lnTo>
                <a:lnTo>
                  <a:pt x="792197" y="356765"/>
                </a:lnTo>
                <a:lnTo>
                  <a:pt x="435432" y="713530"/>
                </a:lnTo>
                <a:lnTo>
                  <a:pt x="435432" y="570824"/>
                </a:lnTo>
                <a:lnTo>
                  <a:pt x="0" y="570824"/>
                </a:lnTo>
                <a:lnTo>
                  <a:pt x="0" y="1427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42706" rIns="214059" bIns="14270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9" name="任意多边形 8"/>
          <p:cNvSpPr/>
          <p:nvPr/>
        </p:nvSpPr>
        <p:spPr>
          <a:xfrm>
            <a:off x="5165797" y="3996819"/>
            <a:ext cx="2617518" cy="2268940"/>
          </a:xfrm>
          <a:custGeom>
            <a:avLst/>
            <a:gdLst>
              <a:gd name="connsiteX0" fmla="*/ 0 w 2969503"/>
              <a:gd name="connsiteY0" fmla="*/ 226894 h 2268940"/>
              <a:gd name="connsiteX1" fmla="*/ 226894 w 2969503"/>
              <a:gd name="connsiteY1" fmla="*/ 0 h 2268940"/>
              <a:gd name="connsiteX2" fmla="*/ 2742609 w 2969503"/>
              <a:gd name="connsiteY2" fmla="*/ 0 h 2268940"/>
              <a:gd name="connsiteX3" fmla="*/ 2969503 w 2969503"/>
              <a:gd name="connsiteY3" fmla="*/ 226894 h 2268940"/>
              <a:gd name="connsiteX4" fmla="*/ 2969503 w 2969503"/>
              <a:gd name="connsiteY4" fmla="*/ 2042046 h 2268940"/>
              <a:gd name="connsiteX5" fmla="*/ 2742609 w 2969503"/>
              <a:gd name="connsiteY5" fmla="*/ 2268940 h 2268940"/>
              <a:gd name="connsiteX6" fmla="*/ 226894 w 2969503"/>
              <a:gd name="connsiteY6" fmla="*/ 2268940 h 2268940"/>
              <a:gd name="connsiteX7" fmla="*/ 0 w 2969503"/>
              <a:gd name="connsiteY7" fmla="*/ 2042046 h 2268940"/>
              <a:gd name="connsiteX8" fmla="*/ 0 w 2969503"/>
              <a:gd name="connsiteY8" fmla="*/ 226894 h 22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9503" h="2268940">
                <a:moveTo>
                  <a:pt x="0" y="226894"/>
                </a:moveTo>
                <a:cubicBezTo>
                  <a:pt x="0" y="101584"/>
                  <a:pt x="101584" y="0"/>
                  <a:pt x="226894" y="0"/>
                </a:cubicBezTo>
                <a:lnTo>
                  <a:pt x="2742609" y="0"/>
                </a:lnTo>
                <a:cubicBezTo>
                  <a:pt x="2867919" y="0"/>
                  <a:pt x="2969503" y="101584"/>
                  <a:pt x="2969503" y="226894"/>
                </a:cubicBezTo>
                <a:lnTo>
                  <a:pt x="2969503" y="2042046"/>
                </a:lnTo>
                <a:cubicBezTo>
                  <a:pt x="2969503" y="2167356"/>
                  <a:pt x="2867919" y="2268940"/>
                  <a:pt x="2742609" y="2268940"/>
                </a:cubicBezTo>
                <a:lnTo>
                  <a:pt x="226894" y="2268940"/>
                </a:lnTo>
                <a:cubicBezTo>
                  <a:pt x="101584" y="2268940"/>
                  <a:pt x="0" y="2167356"/>
                  <a:pt x="0" y="2042046"/>
                </a:cubicBezTo>
                <a:lnTo>
                  <a:pt x="0" y="22689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966938"/>
              <a:satOff val="19906"/>
              <a:lumOff val="4314"/>
              <a:alphaOff val="0"/>
            </a:schemeClr>
          </a:fillRef>
          <a:effectRef idx="3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135" tIns="173135" rIns="173135" bIns="173135" numCol="1" spcCol="1270" anchor="t" anchorCtr="0">
            <a:noAutofit/>
          </a:bodyPr>
          <a:lstStyle/>
          <a:p>
            <a:pPr lvl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子接口类</a:t>
            </a:r>
            <a:endParaRPr lang="zh-CN" altLang="en-US" sz="28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父接口</a:t>
            </a:r>
            <a:r>
              <a:rPr lang="en-US" altLang="zh-CN" sz="2000" kern="1200" dirty="0" smtClean="0"/>
              <a:t>-&gt;</a:t>
            </a: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1</a:t>
            </a:r>
            <a:endParaRPr lang="zh-CN" altLang="en-US" sz="20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父接口</a:t>
            </a:r>
            <a:r>
              <a:rPr lang="en-US" altLang="zh-CN" sz="2000" kern="1200" dirty="0" smtClean="0"/>
              <a:t>-&gt;</a:t>
            </a: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2</a:t>
            </a:r>
            <a:endParaRPr lang="zh-CN" altLang="en-US" sz="20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子接口</a:t>
            </a:r>
            <a:r>
              <a:rPr lang="en-US" altLang="zh-CN" sz="2000" kern="1200" dirty="0" smtClean="0"/>
              <a:t>-&gt;</a:t>
            </a: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3</a:t>
            </a:r>
            <a:endParaRPr lang="zh-CN" altLang="en-US" sz="2000" kern="1200" dirty="0"/>
          </a:p>
        </p:txBody>
      </p:sp>
      <p:sp>
        <p:nvSpPr>
          <p:cNvPr id="10" name="任意多边形 9"/>
          <p:cNvSpPr/>
          <p:nvPr/>
        </p:nvSpPr>
        <p:spPr>
          <a:xfrm rot="16550">
            <a:off x="8047871" y="4770632"/>
            <a:ext cx="716226" cy="713530"/>
          </a:xfrm>
          <a:custGeom>
            <a:avLst/>
            <a:gdLst>
              <a:gd name="connsiteX0" fmla="*/ 0 w 716226"/>
              <a:gd name="connsiteY0" fmla="*/ 142706 h 713530"/>
              <a:gd name="connsiteX1" fmla="*/ 359461 w 716226"/>
              <a:gd name="connsiteY1" fmla="*/ 142706 h 713530"/>
              <a:gd name="connsiteX2" fmla="*/ 359461 w 716226"/>
              <a:gd name="connsiteY2" fmla="*/ 0 h 713530"/>
              <a:gd name="connsiteX3" fmla="*/ 716226 w 716226"/>
              <a:gd name="connsiteY3" fmla="*/ 356765 h 713530"/>
              <a:gd name="connsiteX4" fmla="*/ 359461 w 716226"/>
              <a:gd name="connsiteY4" fmla="*/ 713530 h 713530"/>
              <a:gd name="connsiteX5" fmla="*/ 359461 w 716226"/>
              <a:gd name="connsiteY5" fmla="*/ 570824 h 713530"/>
              <a:gd name="connsiteX6" fmla="*/ 0 w 716226"/>
              <a:gd name="connsiteY6" fmla="*/ 570824 h 713530"/>
              <a:gd name="connsiteX7" fmla="*/ 0 w 716226"/>
              <a:gd name="connsiteY7" fmla="*/ 142706 h 71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226" h="713530">
                <a:moveTo>
                  <a:pt x="0" y="142706"/>
                </a:moveTo>
                <a:lnTo>
                  <a:pt x="359461" y="142706"/>
                </a:lnTo>
                <a:lnTo>
                  <a:pt x="359461" y="0"/>
                </a:lnTo>
                <a:lnTo>
                  <a:pt x="716226" y="356765"/>
                </a:lnTo>
                <a:lnTo>
                  <a:pt x="359461" y="713530"/>
                </a:lnTo>
                <a:lnTo>
                  <a:pt x="359461" y="570824"/>
                </a:lnTo>
                <a:lnTo>
                  <a:pt x="0" y="570824"/>
                </a:lnTo>
                <a:lnTo>
                  <a:pt x="0" y="1427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933876"/>
              <a:satOff val="39811"/>
              <a:lumOff val="8628"/>
              <a:alphaOff val="0"/>
            </a:schemeClr>
          </a:fillRef>
          <a:effectRef idx="3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42706" rIns="214059" bIns="14270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2" name="任意多边形 11"/>
          <p:cNvSpPr/>
          <p:nvPr/>
        </p:nvSpPr>
        <p:spPr>
          <a:xfrm>
            <a:off x="9308548" y="4006575"/>
            <a:ext cx="2579536" cy="2268940"/>
          </a:xfrm>
          <a:custGeom>
            <a:avLst/>
            <a:gdLst>
              <a:gd name="connsiteX0" fmla="*/ 0 w 2969503"/>
              <a:gd name="connsiteY0" fmla="*/ 226894 h 2268940"/>
              <a:gd name="connsiteX1" fmla="*/ 226894 w 2969503"/>
              <a:gd name="connsiteY1" fmla="*/ 0 h 2268940"/>
              <a:gd name="connsiteX2" fmla="*/ 2742609 w 2969503"/>
              <a:gd name="connsiteY2" fmla="*/ 0 h 2268940"/>
              <a:gd name="connsiteX3" fmla="*/ 2969503 w 2969503"/>
              <a:gd name="connsiteY3" fmla="*/ 226894 h 2268940"/>
              <a:gd name="connsiteX4" fmla="*/ 2969503 w 2969503"/>
              <a:gd name="connsiteY4" fmla="*/ 2042046 h 2268940"/>
              <a:gd name="connsiteX5" fmla="*/ 2742609 w 2969503"/>
              <a:gd name="connsiteY5" fmla="*/ 2268940 h 2268940"/>
              <a:gd name="connsiteX6" fmla="*/ 226894 w 2969503"/>
              <a:gd name="connsiteY6" fmla="*/ 2268940 h 2268940"/>
              <a:gd name="connsiteX7" fmla="*/ 0 w 2969503"/>
              <a:gd name="connsiteY7" fmla="*/ 2042046 h 2268940"/>
              <a:gd name="connsiteX8" fmla="*/ 0 w 2969503"/>
              <a:gd name="connsiteY8" fmla="*/ 226894 h 22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9503" h="2268940">
                <a:moveTo>
                  <a:pt x="0" y="226894"/>
                </a:moveTo>
                <a:cubicBezTo>
                  <a:pt x="0" y="101584"/>
                  <a:pt x="101584" y="0"/>
                  <a:pt x="226894" y="0"/>
                </a:cubicBezTo>
                <a:lnTo>
                  <a:pt x="2742609" y="0"/>
                </a:lnTo>
                <a:cubicBezTo>
                  <a:pt x="2867919" y="0"/>
                  <a:pt x="2969503" y="101584"/>
                  <a:pt x="2969503" y="226894"/>
                </a:cubicBezTo>
                <a:lnTo>
                  <a:pt x="2969503" y="2042046"/>
                </a:lnTo>
                <a:cubicBezTo>
                  <a:pt x="2969503" y="2167356"/>
                  <a:pt x="2867919" y="2268940"/>
                  <a:pt x="2742609" y="2268940"/>
                </a:cubicBezTo>
                <a:lnTo>
                  <a:pt x="226894" y="2268940"/>
                </a:lnTo>
                <a:cubicBezTo>
                  <a:pt x="101584" y="2268940"/>
                  <a:pt x="0" y="2167356"/>
                  <a:pt x="0" y="2042046"/>
                </a:cubicBezTo>
                <a:lnTo>
                  <a:pt x="0" y="22689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933876"/>
              <a:satOff val="39811"/>
              <a:lumOff val="8628"/>
              <a:alphaOff val="0"/>
            </a:schemeClr>
          </a:fillRef>
          <a:effectRef idx="3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135" tIns="173135" rIns="173135" bIns="173135" numCol="1" spcCol="1270" anchor="t" anchorCtr="0">
            <a:noAutofit/>
          </a:bodyPr>
          <a:lstStyle/>
          <a:p>
            <a:pPr lvl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/>
              <a:t>子接口实现类</a:t>
            </a:r>
            <a:endParaRPr lang="zh-CN" altLang="en-US" sz="28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1{……}</a:t>
            </a:r>
            <a:endParaRPr lang="zh-CN" altLang="en-US" sz="20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2{……}</a:t>
            </a:r>
            <a:endParaRPr lang="zh-CN" altLang="en-US" sz="2000" kern="1200" dirty="0"/>
          </a:p>
          <a:p>
            <a:pPr marL="228600" lvl="1" indent="-228600" algn="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000" kern="1200" dirty="0" smtClean="0"/>
              <a:t>方法</a:t>
            </a:r>
            <a:r>
              <a:rPr lang="en-US" altLang="zh-CN" sz="2000" kern="1200" dirty="0" smtClean="0"/>
              <a:t>3{……}</a:t>
            </a:r>
            <a:endParaRPr lang="zh-CN" altLang="en-US" sz="2000" kern="1200" dirty="0"/>
          </a:p>
        </p:txBody>
      </p:sp>
      <p:sp>
        <p:nvSpPr>
          <p:cNvPr id="5" name="圆角矩形 4"/>
          <p:cNvSpPr/>
          <p:nvPr/>
        </p:nvSpPr>
        <p:spPr>
          <a:xfrm>
            <a:off x="510093" y="3268426"/>
            <a:ext cx="1378341" cy="1195809"/>
          </a:xfrm>
          <a:prstGeom prst="roundRect">
            <a:avLst>
              <a:gd name="adj" fmla="val 10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476" t="6824" r="4476" b="6824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圆角矩形 7"/>
          <p:cNvSpPr/>
          <p:nvPr/>
        </p:nvSpPr>
        <p:spPr>
          <a:xfrm>
            <a:off x="4405585" y="3190699"/>
            <a:ext cx="1617689" cy="1195810"/>
          </a:xfrm>
          <a:prstGeom prst="roundRect">
            <a:avLst>
              <a:gd name="adj" fmla="val 1000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8934" t="7267" r="8934" b="7267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-5387423"/>
              <a:satOff val="23188"/>
              <a:lumOff val="626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圆角矩形 10"/>
          <p:cNvSpPr/>
          <p:nvPr/>
        </p:nvSpPr>
        <p:spPr>
          <a:xfrm>
            <a:off x="8540425" y="3052939"/>
            <a:ext cx="1538249" cy="1333570"/>
          </a:xfrm>
          <a:prstGeom prst="roundRect">
            <a:avLst>
              <a:gd name="adj" fmla="val 448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347" t="8340" r="10347" b="834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-10774846"/>
              <a:satOff val="46375"/>
              <a:lumOff val="1253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674134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8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的继承与实现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241470" y="905490"/>
            <a:ext cx="1165045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9504" y="905489"/>
            <a:ext cx="5472754" cy="5302873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8-13】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interface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接口类</a:t>
            </a:r>
            <a:endParaRPr lang="zh-CN" altLang="en-US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sing();   //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唱歌方法</a:t>
            </a:r>
            <a:endParaRPr lang="zh-CN" altLang="en-US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  interface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B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extends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A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//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子接口类</a:t>
            </a:r>
            <a:endParaRPr lang="zh-CN" altLang="en-US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      public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dance();	//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舞蹈方法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C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implements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B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子接口实现类</a:t>
            </a:r>
            <a:endParaRPr lang="en-US" altLang="zh-CN" sz="2000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sing()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  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        </a:t>
            </a:r>
            <a:endParaRPr lang="en-US" altLang="zh-CN" sz="2000" kern="1600" spc="50" dirty="0" smtClean="0">
              <a:solidFill>
                <a:srgbClr val="FFFF00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8512" y="1310157"/>
            <a:ext cx="562341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        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echo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Let's sing together&lt;</a:t>
            </a:r>
            <a:r>
              <a:rPr lang="en-US" altLang="zh-CN" sz="2000" kern="1600" spc="50" dirty="0" err="1">
                <a:solidFill>
                  <a:srgbClr val="FF0000"/>
                </a:solidFill>
                <a:cs typeface="Courier New" panose="02070309020205020404" pitchFamily="49" charset="0"/>
              </a:rPr>
              <a:t>br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&gt;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dance()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echo "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People were dancing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//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实例化类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C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$art=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new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FF00"/>
                </a:solidFill>
                <a:cs typeface="Courier New" panose="02070309020205020404" pitchFamily="49" charset="0"/>
              </a:rPr>
              <a:t>C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$art-&gt;sing();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$art-&gt;dance();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  <a:endParaRPr lang="en-US" altLang="zh-CN" sz="2000" kern="1600" spc="5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5933496" y="1130698"/>
            <a:ext cx="1" cy="5240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566435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8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折角形 28"/>
          <p:cNvSpPr/>
          <p:nvPr/>
        </p:nvSpPr>
        <p:spPr>
          <a:xfrm>
            <a:off x="4197848" y="1417879"/>
            <a:ext cx="1434032" cy="832012"/>
          </a:xfrm>
          <a:prstGeom prst="foldedCorner">
            <a:avLst/>
          </a:prstGeom>
          <a:ln w="28575">
            <a:solidFill>
              <a:srgbClr val="0070C0"/>
            </a:solidFill>
          </a:ln>
          <a:effectLst>
            <a:softEdge rad="1270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Sing()</a:t>
            </a:r>
            <a:endParaRPr lang="zh-CN" altLang="en-US" sz="2000" kern="1200" dirty="0"/>
          </a:p>
        </p:txBody>
      </p:sp>
      <p:sp>
        <p:nvSpPr>
          <p:cNvPr id="32" name="折角形 31"/>
          <p:cNvSpPr/>
          <p:nvPr/>
        </p:nvSpPr>
        <p:spPr>
          <a:xfrm>
            <a:off x="5832603" y="2836595"/>
            <a:ext cx="1634756" cy="832011"/>
          </a:xfrm>
          <a:prstGeom prst="foldedCorner">
            <a:avLst/>
          </a:prstGeom>
          <a:ln w="28575">
            <a:solidFill>
              <a:srgbClr val="00B050"/>
            </a:solidFill>
          </a:ln>
          <a:effectLst>
            <a:softEdge rad="1270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A-&gt;sing()</a:t>
            </a:r>
            <a:endParaRPr lang="zh-CN" altLang="en-US" sz="2000" kern="1200" dirty="0"/>
          </a:p>
          <a:p>
            <a:pPr marL="114300" lvl="1" indent="-114300" algn="l" defTabSz="6667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Dance()</a:t>
            </a:r>
            <a:endParaRPr lang="zh-CN" altLang="en-US" sz="2000" kern="1200" dirty="0"/>
          </a:p>
        </p:txBody>
      </p:sp>
      <p:sp>
        <p:nvSpPr>
          <p:cNvPr id="35" name="折角形 34"/>
          <p:cNvSpPr/>
          <p:nvPr/>
        </p:nvSpPr>
        <p:spPr>
          <a:xfrm>
            <a:off x="7467359" y="4255312"/>
            <a:ext cx="1949596" cy="832012"/>
          </a:xfrm>
          <a:prstGeom prst="foldedCorner">
            <a:avLst/>
          </a:prstGeom>
          <a:ln w="28575">
            <a:solidFill>
              <a:srgbClr val="00CC00"/>
            </a:solidFill>
          </a:ln>
          <a:effectLst>
            <a:softEdge rad="1270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Sing(){……}</a:t>
            </a:r>
            <a:endParaRPr lang="zh-CN" altLang="en-US" sz="2000" kern="1200" dirty="0"/>
          </a:p>
          <a:p>
            <a:pPr marL="114300" lvl="1" indent="-114300" algn="l" defTabSz="6667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dance(){……}</a:t>
            </a:r>
            <a:endParaRPr lang="zh-CN" altLang="en-US" sz="2000" kern="1200" dirty="0"/>
          </a:p>
        </p:txBody>
      </p:sp>
      <p:sp>
        <p:nvSpPr>
          <p:cNvPr id="41" name="折角形 40"/>
          <p:cNvSpPr/>
          <p:nvPr/>
        </p:nvSpPr>
        <p:spPr>
          <a:xfrm>
            <a:off x="9102115" y="5674028"/>
            <a:ext cx="1543138" cy="857932"/>
          </a:xfrm>
          <a:prstGeom prst="foldedCorner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softEdge rad="12700"/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228600" lvl="1" indent="-228600" algn="l" defTabSz="10223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Sing()</a:t>
            </a:r>
            <a:endParaRPr lang="zh-CN" altLang="en-US" sz="2000" kern="1200" dirty="0"/>
          </a:p>
          <a:p>
            <a:pPr marL="228600" lvl="1" indent="-228600" algn="l" defTabSz="1022350"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Dance()</a:t>
            </a:r>
            <a:endParaRPr lang="zh-CN" altLang="en-US" sz="2000" kern="1200" dirty="0"/>
          </a:p>
        </p:txBody>
      </p:sp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、接口的定义与实现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4096" y="789634"/>
            <a:ext cx="1927913" cy="5745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8-13】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直角上箭头 26"/>
          <p:cNvSpPr/>
          <p:nvPr/>
        </p:nvSpPr>
        <p:spPr>
          <a:xfrm rot="5400000">
            <a:off x="2567024" y="2259268"/>
            <a:ext cx="1244865" cy="1333435"/>
          </a:xfrm>
          <a:prstGeom prst="bentUpArrow">
            <a:avLst>
              <a:gd name="adj1" fmla="val 24085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2253435" y="1417878"/>
            <a:ext cx="1971708" cy="832012"/>
          </a:xfrm>
          <a:custGeom>
            <a:avLst/>
            <a:gdLst>
              <a:gd name="connsiteX0" fmla="*/ 0 w 1971708"/>
              <a:gd name="connsiteY0" fmla="*/ 138696 h 832012"/>
              <a:gd name="connsiteX1" fmla="*/ 138696 w 1971708"/>
              <a:gd name="connsiteY1" fmla="*/ 0 h 832012"/>
              <a:gd name="connsiteX2" fmla="*/ 1833012 w 1971708"/>
              <a:gd name="connsiteY2" fmla="*/ 0 h 832012"/>
              <a:gd name="connsiteX3" fmla="*/ 1971708 w 1971708"/>
              <a:gd name="connsiteY3" fmla="*/ 138696 h 832012"/>
              <a:gd name="connsiteX4" fmla="*/ 1971708 w 1971708"/>
              <a:gd name="connsiteY4" fmla="*/ 693316 h 832012"/>
              <a:gd name="connsiteX5" fmla="*/ 1833012 w 1971708"/>
              <a:gd name="connsiteY5" fmla="*/ 832012 h 832012"/>
              <a:gd name="connsiteX6" fmla="*/ 138696 w 1971708"/>
              <a:gd name="connsiteY6" fmla="*/ 832012 h 832012"/>
              <a:gd name="connsiteX7" fmla="*/ 0 w 1971708"/>
              <a:gd name="connsiteY7" fmla="*/ 693316 h 832012"/>
              <a:gd name="connsiteX8" fmla="*/ 0 w 1971708"/>
              <a:gd name="connsiteY8" fmla="*/ 138696 h 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708" h="832012">
                <a:moveTo>
                  <a:pt x="0" y="138696"/>
                </a:moveTo>
                <a:cubicBezTo>
                  <a:pt x="0" y="62096"/>
                  <a:pt x="62096" y="0"/>
                  <a:pt x="138696" y="0"/>
                </a:cubicBezTo>
                <a:lnTo>
                  <a:pt x="1833012" y="0"/>
                </a:lnTo>
                <a:cubicBezTo>
                  <a:pt x="1909612" y="0"/>
                  <a:pt x="1971708" y="62096"/>
                  <a:pt x="1971708" y="138696"/>
                </a:cubicBezTo>
                <a:lnTo>
                  <a:pt x="1971708" y="693316"/>
                </a:lnTo>
                <a:cubicBezTo>
                  <a:pt x="1971708" y="769916"/>
                  <a:pt x="1909612" y="832012"/>
                  <a:pt x="1833012" y="832012"/>
                </a:cubicBezTo>
                <a:lnTo>
                  <a:pt x="138696" y="832012"/>
                </a:lnTo>
                <a:cubicBezTo>
                  <a:pt x="62096" y="832012"/>
                  <a:pt x="0" y="769916"/>
                  <a:pt x="0" y="693316"/>
                </a:cubicBezTo>
                <a:lnTo>
                  <a:pt x="0" y="13869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443" tIns="124443" rIns="124443" bIns="12444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/>
              <a:t>interface A</a:t>
            </a:r>
            <a:endParaRPr lang="zh-CN" altLang="en-US" sz="2200" kern="1200" dirty="0"/>
          </a:p>
        </p:txBody>
      </p:sp>
      <p:sp>
        <p:nvSpPr>
          <p:cNvPr id="30" name="直角上箭头 29"/>
          <p:cNvSpPr/>
          <p:nvPr/>
        </p:nvSpPr>
        <p:spPr>
          <a:xfrm rot="5400000">
            <a:off x="4177520" y="3706608"/>
            <a:ext cx="1298103" cy="1333435"/>
          </a:xfrm>
          <a:prstGeom prst="bentUpArrow">
            <a:avLst>
              <a:gd name="adj1" fmla="val 21613"/>
              <a:gd name="adj2" fmla="val 25000"/>
              <a:gd name="adj3" fmla="val 35780"/>
            </a:avLst>
          </a:prstGeom>
          <a:solidFill>
            <a:srgbClr val="92D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5387423"/>
              <a:satOff val="23188"/>
              <a:lumOff val="6269"/>
              <a:alphaOff val="0"/>
            </a:schemeClr>
          </a:fillRef>
          <a:effectRef idx="3">
            <a:schemeClr val="accent5">
              <a:tint val="50000"/>
              <a:hueOff val="-5387423"/>
              <a:satOff val="23188"/>
              <a:lumOff val="626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任意多边形 30"/>
          <p:cNvSpPr/>
          <p:nvPr/>
        </p:nvSpPr>
        <p:spPr>
          <a:xfrm>
            <a:off x="3888191" y="2836595"/>
            <a:ext cx="1971708" cy="832012"/>
          </a:xfrm>
          <a:custGeom>
            <a:avLst/>
            <a:gdLst>
              <a:gd name="connsiteX0" fmla="*/ 0 w 1971708"/>
              <a:gd name="connsiteY0" fmla="*/ 138696 h 832012"/>
              <a:gd name="connsiteX1" fmla="*/ 138696 w 1971708"/>
              <a:gd name="connsiteY1" fmla="*/ 0 h 832012"/>
              <a:gd name="connsiteX2" fmla="*/ 1833012 w 1971708"/>
              <a:gd name="connsiteY2" fmla="*/ 0 h 832012"/>
              <a:gd name="connsiteX3" fmla="*/ 1971708 w 1971708"/>
              <a:gd name="connsiteY3" fmla="*/ 138696 h 832012"/>
              <a:gd name="connsiteX4" fmla="*/ 1971708 w 1971708"/>
              <a:gd name="connsiteY4" fmla="*/ 693316 h 832012"/>
              <a:gd name="connsiteX5" fmla="*/ 1833012 w 1971708"/>
              <a:gd name="connsiteY5" fmla="*/ 832012 h 832012"/>
              <a:gd name="connsiteX6" fmla="*/ 138696 w 1971708"/>
              <a:gd name="connsiteY6" fmla="*/ 832012 h 832012"/>
              <a:gd name="connsiteX7" fmla="*/ 0 w 1971708"/>
              <a:gd name="connsiteY7" fmla="*/ 693316 h 832012"/>
              <a:gd name="connsiteX8" fmla="*/ 0 w 1971708"/>
              <a:gd name="connsiteY8" fmla="*/ 138696 h 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708" h="832012">
                <a:moveTo>
                  <a:pt x="0" y="138696"/>
                </a:moveTo>
                <a:cubicBezTo>
                  <a:pt x="0" y="62096"/>
                  <a:pt x="62096" y="0"/>
                  <a:pt x="138696" y="0"/>
                </a:cubicBezTo>
                <a:lnTo>
                  <a:pt x="1833012" y="0"/>
                </a:lnTo>
                <a:cubicBezTo>
                  <a:pt x="1909612" y="0"/>
                  <a:pt x="1971708" y="62096"/>
                  <a:pt x="1971708" y="138696"/>
                </a:cubicBezTo>
                <a:lnTo>
                  <a:pt x="1971708" y="693316"/>
                </a:lnTo>
                <a:cubicBezTo>
                  <a:pt x="1971708" y="769916"/>
                  <a:pt x="1909612" y="832012"/>
                  <a:pt x="1833012" y="832012"/>
                </a:cubicBezTo>
                <a:lnTo>
                  <a:pt x="138696" y="832012"/>
                </a:lnTo>
                <a:cubicBezTo>
                  <a:pt x="62096" y="832012"/>
                  <a:pt x="0" y="769916"/>
                  <a:pt x="0" y="693316"/>
                </a:cubicBezTo>
                <a:lnTo>
                  <a:pt x="0" y="13869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3311292"/>
              <a:satOff val="13270"/>
              <a:lumOff val="2876"/>
              <a:alphaOff val="0"/>
            </a:schemeClr>
          </a:fillRef>
          <a:effectRef idx="3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443" tIns="124443" rIns="124443" bIns="12444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/>
              <a:t>interface B</a:t>
            </a:r>
            <a:endParaRPr lang="zh-CN" altLang="en-US" sz="2200" kern="1200" dirty="0"/>
          </a:p>
        </p:txBody>
      </p:sp>
      <p:sp>
        <p:nvSpPr>
          <p:cNvPr id="33" name="直角上箭头 32"/>
          <p:cNvSpPr/>
          <p:nvPr/>
        </p:nvSpPr>
        <p:spPr>
          <a:xfrm rot="5400000">
            <a:off x="5856131" y="5148813"/>
            <a:ext cx="1269401" cy="1261869"/>
          </a:xfrm>
          <a:prstGeom prst="bentUpArrow">
            <a:avLst>
              <a:gd name="adj1" fmla="val 23802"/>
              <a:gd name="adj2" fmla="val 25000"/>
              <a:gd name="adj3" fmla="val 35780"/>
            </a:avLst>
          </a:pr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10774846"/>
              <a:satOff val="46375"/>
              <a:lumOff val="12537"/>
              <a:alphaOff val="0"/>
            </a:schemeClr>
          </a:fillRef>
          <a:effectRef idx="3">
            <a:schemeClr val="accent5">
              <a:tint val="50000"/>
              <a:hueOff val="-10774846"/>
              <a:satOff val="46375"/>
              <a:lumOff val="1253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任意多边形 33"/>
          <p:cNvSpPr/>
          <p:nvPr/>
        </p:nvSpPr>
        <p:spPr>
          <a:xfrm>
            <a:off x="5522947" y="4255311"/>
            <a:ext cx="1971708" cy="832012"/>
          </a:xfrm>
          <a:custGeom>
            <a:avLst/>
            <a:gdLst>
              <a:gd name="connsiteX0" fmla="*/ 0 w 1971708"/>
              <a:gd name="connsiteY0" fmla="*/ 138696 h 832012"/>
              <a:gd name="connsiteX1" fmla="*/ 138696 w 1971708"/>
              <a:gd name="connsiteY1" fmla="*/ 0 h 832012"/>
              <a:gd name="connsiteX2" fmla="*/ 1833012 w 1971708"/>
              <a:gd name="connsiteY2" fmla="*/ 0 h 832012"/>
              <a:gd name="connsiteX3" fmla="*/ 1971708 w 1971708"/>
              <a:gd name="connsiteY3" fmla="*/ 138696 h 832012"/>
              <a:gd name="connsiteX4" fmla="*/ 1971708 w 1971708"/>
              <a:gd name="connsiteY4" fmla="*/ 693316 h 832012"/>
              <a:gd name="connsiteX5" fmla="*/ 1833012 w 1971708"/>
              <a:gd name="connsiteY5" fmla="*/ 832012 h 832012"/>
              <a:gd name="connsiteX6" fmla="*/ 138696 w 1971708"/>
              <a:gd name="connsiteY6" fmla="*/ 832012 h 832012"/>
              <a:gd name="connsiteX7" fmla="*/ 0 w 1971708"/>
              <a:gd name="connsiteY7" fmla="*/ 693316 h 832012"/>
              <a:gd name="connsiteX8" fmla="*/ 0 w 1971708"/>
              <a:gd name="connsiteY8" fmla="*/ 138696 h 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708" h="832012">
                <a:moveTo>
                  <a:pt x="0" y="138696"/>
                </a:moveTo>
                <a:cubicBezTo>
                  <a:pt x="0" y="62096"/>
                  <a:pt x="62096" y="0"/>
                  <a:pt x="138696" y="0"/>
                </a:cubicBezTo>
                <a:lnTo>
                  <a:pt x="1833012" y="0"/>
                </a:lnTo>
                <a:cubicBezTo>
                  <a:pt x="1909612" y="0"/>
                  <a:pt x="1971708" y="62096"/>
                  <a:pt x="1971708" y="138696"/>
                </a:cubicBezTo>
                <a:lnTo>
                  <a:pt x="1971708" y="693316"/>
                </a:lnTo>
                <a:cubicBezTo>
                  <a:pt x="1971708" y="769916"/>
                  <a:pt x="1909612" y="832012"/>
                  <a:pt x="1833012" y="832012"/>
                </a:cubicBezTo>
                <a:lnTo>
                  <a:pt x="138696" y="832012"/>
                </a:lnTo>
                <a:cubicBezTo>
                  <a:pt x="62096" y="832012"/>
                  <a:pt x="0" y="769916"/>
                  <a:pt x="0" y="693316"/>
                </a:cubicBezTo>
                <a:lnTo>
                  <a:pt x="0" y="13869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622584"/>
              <a:satOff val="26541"/>
              <a:lumOff val="5752"/>
              <a:alphaOff val="0"/>
            </a:schemeClr>
          </a:fillRef>
          <a:effectRef idx="3">
            <a:schemeClr val="accent5">
              <a:hueOff val="-6622584"/>
              <a:satOff val="26541"/>
              <a:lumOff val="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443" tIns="124443" rIns="124443" bIns="12444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/>
              <a:t>implements C</a:t>
            </a:r>
            <a:endParaRPr lang="zh-CN" altLang="en-US" sz="22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7157703" y="5674028"/>
            <a:ext cx="1971708" cy="832012"/>
          </a:xfrm>
          <a:custGeom>
            <a:avLst/>
            <a:gdLst>
              <a:gd name="connsiteX0" fmla="*/ 0 w 1971708"/>
              <a:gd name="connsiteY0" fmla="*/ 138696 h 832012"/>
              <a:gd name="connsiteX1" fmla="*/ 138696 w 1971708"/>
              <a:gd name="connsiteY1" fmla="*/ 0 h 832012"/>
              <a:gd name="connsiteX2" fmla="*/ 1833012 w 1971708"/>
              <a:gd name="connsiteY2" fmla="*/ 0 h 832012"/>
              <a:gd name="connsiteX3" fmla="*/ 1971708 w 1971708"/>
              <a:gd name="connsiteY3" fmla="*/ 138696 h 832012"/>
              <a:gd name="connsiteX4" fmla="*/ 1971708 w 1971708"/>
              <a:gd name="connsiteY4" fmla="*/ 693316 h 832012"/>
              <a:gd name="connsiteX5" fmla="*/ 1833012 w 1971708"/>
              <a:gd name="connsiteY5" fmla="*/ 832012 h 832012"/>
              <a:gd name="connsiteX6" fmla="*/ 138696 w 1971708"/>
              <a:gd name="connsiteY6" fmla="*/ 832012 h 832012"/>
              <a:gd name="connsiteX7" fmla="*/ 0 w 1971708"/>
              <a:gd name="connsiteY7" fmla="*/ 693316 h 832012"/>
              <a:gd name="connsiteX8" fmla="*/ 0 w 1971708"/>
              <a:gd name="connsiteY8" fmla="*/ 138696 h 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708" h="832012">
                <a:moveTo>
                  <a:pt x="0" y="138696"/>
                </a:moveTo>
                <a:cubicBezTo>
                  <a:pt x="0" y="62096"/>
                  <a:pt x="62096" y="0"/>
                  <a:pt x="138696" y="0"/>
                </a:cubicBezTo>
                <a:lnTo>
                  <a:pt x="1833012" y="0"/>
                </a:lnTo>
                <a:cubicBezTo>
                  <a:pt x="1909612" y="0"/>
                  <a:pt x="1971708" y="62096"/>
                  <a:pt x="1971708" y="138696"/>
                </a:cubicBezTo>
                <a:lnTo>
                  <a:pt x="1971708" y="693316"/>
                </a:lnTo>
                <a:cubicBezTo>
                  <a:pt x="1971708" y="769916"/>
                  <a:pt x="1909612" y="832012"/>
                  <a:pt x="1833012" y="832012"/>
                </a:cubicBezTo>
                <a:lnTo>
                  <a:pt x="138696" y="832012"/>
                </a:lnTo>
                <a:cubicBezTo>
                  <a:pt x="62096" y="832012"/>
                  <a:pt x="0" y="769916"/>
                  <a:pt x="0" y="693316"/>
                </a:cubicBezTo>
                <a:lnTo>
                  <a:pt x="0" y="13869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933876"/>
              <a:satOff val="39811"/>
              <a:lumOff val="8628"/>
              <a:alphaOff val="0"/>
            </a:schemeClr>
          </a:fillRef>
          <a:effectRef idx="3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443" tIns="124443" rIns="124443" bIns="12444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/>
              <a:t>object $art</a:t>
            </a:r>
            <a:endParaRPr lang="zh-CN" alt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30509060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  <p:bldP spid="41" grpId="0" animBg="1"/>
      <p:bldP spid="28" grpId="0" animBg="1"/>
      <p:bldP spid="31" grpId="0" animBg="1"/>
      <p:bldP spid="34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用接口实现多继承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8.6.3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99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8.6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、接口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289858" y="548936"/>
            <a:ext cx="2584450" cy="257689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、用接口实现多继承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5312558" cy="34163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多继承是指一个子类同时继承了多个父类的特性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的继承机制中，一个普通子类不能有多个父类，但接口类的继承允许一个子接口类可以有多个父接口类，因此，可以利用接口实现多继承。</a:t>
            </a:r>
            <a:endParaRPr lang="en-US" altLang="zh-CN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878471" y="1624080"/>
            <a:ext cx="1662864" cy="545309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767247" y="1624080"/>
            <a:ext cx="1662864" cy="54530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B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878471" y="2177811"/>
            <a:ext cx="1662864" cy="564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Fun_a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9767247" y="2198993"/>
            <a:ext cx="1662864" cy="564783"/>
          </a:xfrm>
          <a:prstGeom prst="rect">
            <a:avLst/>
          </a:prstGeom>
          <a:solidFill>
            <a:srgbClr val="FF99FF"/>
          </a:solidFill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Fun_b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334233" y="3605284"/>
            <a:ext cx="1662864" cy="54530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334233" y="4172666"/>
            <a:ext cx="1662864" cy="564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Fun_a</a:t>
            </a: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()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8334233" y="4759523"/>
            <a:ext cx="1662864" cy="564783"/>
          </a:xfrm>
          <a:prstGeom prst="rect">
            <a:avLst/>
          </a:prstGeom>
          <a:solidFill>
            <a:srgbClr val="FF99FF"/>
          </a:solidFill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Fun_b</a:t>
            </a:r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()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8334233" y="5346380"/>
            <a:ext cx="1662864" cy="5647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Fun_c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肘形连接符 7"/>
          <p:cNvCxnSpPr>
            <a:stCxn id="5" idx="2"/>
            <a:endCxn id="19" idx="1"/>
          </p:cNvCxnSpPr>
          <p:nvPr/>
        </p:nvCxnSpPr>
        <p:spPr bwMode="auto">
          <a:xfrm rot="16200000" flipH="1">
            <a:off x="7454396" y="2998101"/>
            <a:ext cx="1135345" cy="62433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肘形连接符 14"/>
          <p:cNvCxnSpPr>
            <a:stCxn id="18" idx="2"/>
            <a:endCxn id="19" idx="3"/>
          </p:cNvCxnSpPr>
          <p:nvPr/>
        </p:nvCxnSpPr>
        <p:spPr bwMode="auto">
          <a:xfrm rot="5400000">
            <a:off x="9740807" y="3020066"/>
            <a:ext cx="1114163" cy="601582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8144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8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、用接口实现多继承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241470" y="905490"/>
            <a:ext cx="1165045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3280" y="905489"/>
            <a:ext cx="5183248" cy="5465949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8-13】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interface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Student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//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学生接口类</a:t>
            </a:r>
            <a:endParaRPr lang="en-US" altLang="zh-CN" sz="2000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public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study()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学生方法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interface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Staff   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职员接口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类</a:t>
            </a:r>
            <a:endParaRPr lang="en-US" altLang="zh-CN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public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work()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 }   </a:t>
            </a:r>
            <a:r>
              <a:rPr lang="en-US" altLang="zh-CN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工作方法</a:t>
            </a:r>
            <a:endParaRPr lang="en-US" altLang="zh-CN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</a:t>
            </a:r>
            <a:r>
              <a:rPr lang="en-US" altLang="zh-CN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实习生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接口类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endParaRPr lang="en-US" altLang="zh-CN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99FF"/>
                </a:solidFill>
                <a:cs typeface="Courier New" panose="02070309020205020404" pitchFamily="49" charset="0"/>
              </a:rPr>
              <a:t>interface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Trainee</a:t>
            </a:r>
            <a:r>
              <a:rPr lang="en-US" altLang="zh-CN" sz="2000" kern="1600" spc="50" dirty="0" smtClean="0">
                <a:solidFill>
                  <a:srgbClr val="00B0F0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99FF"/>
                </a:solidFill>
                <a:cs typeface="Courier New" panose="02070309020205020404" pitchFamily="49" charset="0"/>
              </a:rPr>
              <a:t>extends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Staff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,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Student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  <a:r>
              <a:rPr lang="en-US" altLang="zh-CN" sz="2000" kern="1600" spc="50" dirty="0" smtClean="0">
                <a:solidFill>
                  <a:srgbClr val="3CBADC"/>
                </a:solidFill>
                <a:cs typeface="Courier New" panose="02070309020205020404" pitchFamily="49" charset="0"/>
              </a:rPr>
              <a:t>  function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train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()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;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  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培训方法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实习生接口的实现类</a:t>
            </a:r>
            <a:endParaRPr lang="en-US" altLang="zh-CN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class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Trainees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implements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Trainee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 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private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$name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public </a:t>
            </a:r>
            <a:r>
              <a:rPr lang="en-US" altLang="zh-CN" sz="2000" kern="1600" spc="50" dirty="0">
                <a:solidFill>
                  <a:srgbClr val="3CBADC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Study() </a:t>
            </a:r>
            <a:endParaRPr lang="en-US" altLang="zh-CN" sz="2000" kern="1600" spc="50" dirty="0" smtClean="0">
              <a:solidFill>
                <a:srgbClr val="00CC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    {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每周还需上课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天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   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</a:t>
            </a:r>
            <a:endParaRPr lang="en-US" altLang="zh-CN" sz="2000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4735" y="1297760"/>
            <a:ext cx="5623412" cy="4926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public </a:t>
            </a:r>
            <a:r>
              <a:rPr lang="en-US" altLang="zh-CN" sz="2000" kern="1600" spc="50" dirty="0">
                <a:solidFill>
                  <a:srgbClr val="3CBADC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Work()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  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{   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每周参加公司的实际工作</a:t>
            </a: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3</a:t>
            </a:r>
            <a:r>
              <a:rPr lang="zh-CN" altLang="en-US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天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";   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public function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Train()   </a:t>
            </a:r>
            <a:endParaRPr lang="en-US" altLang="zh-CN" sz="2000" kern="1600" spc="50" dirty="0" smtClean="0">
              <a:solidFill>
                <a:srgbClr val="00CC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{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echo "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每周参加公司的培训</a:t>
            </a: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天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   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3CBADC"/>
                </a:solidFill>
                <a:cs typeface="Courier New" panose="02070309020205020404" pitchFamily="49" charset="0"/>
              </a:rPr>
              <a:t>function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_ _construct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($</a:t>
            </a:r>
            <a:r>
              <a:rPr lang="en-US" altLang="zh-CN" sz="2000" kern="1600" spc="50" dirty="0" err="1">
                <a:solidFill>
                  <a:schemeClr val="bg1"/>
                </a:solidFill>
                <a:cs typeface="Courier New" panose="02070309020205020404" pitchFamily="49" charset="0"/>
              </a:rPr>
              <a:t>traineename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)   </a:t>
            </a:r>
            <a:endParaRPr lang="en-US" altLang="zh-CN" sz="2000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$this-&gt;name=$</a:t>
            </a:r>
            <a:r>
              <a:rPr lang="en-US" altLang="zh-CN" sz="2000" kern="1600" spc="50" dirty="0" err="1">
                <a:solidFill>
                  <a:schemeClr val="bg1"/>
                </a:solidFill>
                <a:cs typeface="Courier New" panose="02070309020205020404" pitchFamily="49" charset="0"/>
              </a:rPr>
              <a:t>traineename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echo $this-&gt;name."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是一名毕业实习生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B0F0"/>
                </a:solidFill>
                <a:cs typeface="Courier New" panose="02070309020205020404" pitchFamily="49" charset="0"/>
              </a:rPr>
              <a:t>  </a:t>
            </a:r>
            <a:endParaRPr lang="en-US" altLang="zh-CN" sz="2000" kern="1600" spc="50" dirty="0">
              <a:solidFill>
                <a:srgbClr val="FFFF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$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this-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&gt;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study()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$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this-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&gt;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train()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$this-&gt;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work()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;  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} </a:t>
            </a:r>
            <a:r>
              <a:rPr lang="en-US" altLang="zh-CN" sz="2000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  <a:endParaRPr lang="en-US" altLang="zh-CN" sz="2000" kern="1600" spc="5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5933496" y="1130698"/>
            <a:ext cx="1" cy="5240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77863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7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653" y="1079079"/>
            <a:ext cx="641863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不同程度的抽象，可以得到不同层次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的类</a:t>
            </a:r>
            <a:endParaRPr lang="zh-CN" altLang="en-US" sz="24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19906215"/>
              </p:ext>
            </p:extLst>
          </p:nvPr>
        </p:nvGraphicFramePr>
        <p:xfrm>
          <a:off x="1419367" y="1978926"/>
          <a:ext cx="8693624" cy="388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51568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A53179-EDEE-409D-B916-F68AFC62D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BA53179-EDEE-409D-B916-F68AFC62D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4C22D7-4175-4714-9C8C-55CEACADD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FE4C22D7-4175-4714-9C8C-55CEACADD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70C7DD-4DAF-41BF-8E3A-90995E826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7070C7DD-4DAF-41BF-8E3A-90995E826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4839E1-2EDA-48AA-95DF-5A6F5C95C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7B4839E1-2EDA-48AA-95DF-5A6F5C95C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4AC1DB-4B69-4564-BCD9-02541E74A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DE4AC1DB-4B69-4564-BCD9-02541E74A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AB160E-5DD8-4408-86FC-AB41873CA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5AB160E-5DD8-4408-86FC-AB41873CA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89F7E9-201C-4F62-A4C6-B440DA86C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E889F7E9-201C-4F62-A4C6-B440DA86C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1FCEBB-4DC8-4FF6-ACDA-BBDBB54A8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821FCEBB-4DC8-4FF6-ACDA-BBDBB54A8D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E6AC92-7297-47CD-AAC3-507864DA8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2EE6AC92-7297-47CD-AAC3-507864DA8A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DD5A72-9617-4D51-BA16-9D4FE0A15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A8DD5A72-9617-4D51-BA16-9D4FE0A15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16C01E-EA33-40CC-8E69-14B8AFEFD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F216C01E-EA33-40CC-8E69-14B8AFEFD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73A406-30F9-46AD-9BE4-2D13E6D4EC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AF73A406-30F9-46AD-9BE4-2D13E6D4EC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658A349-42E4-4D0C-8C17-B887CA1FD9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7658A349-42E4-4D0C-8C17-B887CA1FD9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7FA165A-0140-478B-BAF1-FE817C76A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graphicEl>
                                              <a:dgm id="{E7FA165A-0140-478B-BAF1-FE817C76AB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DA1912-6801-4EDD-AF76-A339DC8DD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3FDA1912-6801-4EDD-AF76-A339DC8DD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94A6E3-0F10-4558-89FC-257622E2A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3394A6E3-0F10-4558-89FC-257622E2A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869F28-707C-4A73-875F-084F76E2A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graphicEl>
                                              <a:dgm id="{25869F28-707C-4A73-875F-084F76E2A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BBA148-F44D-4C5B-BEE0-91FEF5665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>
                                            <p:graphicEl>
                                              <a:dgm id="{ABBBA148-F44D-4C5B-BEE0-91FEF5665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1887A4-6134-4686-82FF-13ED4FB1C0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291887A4-6134-4686-82FF-13ED4FB1C0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、用接口实现多继承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50653" y="1337478"/>
            <a:ext cx="2125261" cy="545309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Interface Student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58175" y="3763047"/>
            <a:ext cx="2117739" cy="54530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interface Staff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50654" y="1891209"/>
            <a:ext cx="2125260" cy="564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function study()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58176" y="4337960"/>
            <a:ext cx="2117738" cy="564783"/>
          </a:xfrm>
          <a:prstGeom prst="rect">
            <a:avLst/>
          </a:prstGeom>
          <a:solidFill>
            <a:srgbClr val="FF99FF"/>
          </a:solidFill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function work()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448493" y="2630882"/>
            <a:ext cx="2150449" cy="54530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interface Trainee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448494" y="3198264"/>
            <a:ext cx="2150448" cy="564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function study()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448494" y="3785121"/>
            <a:ext cx="2150448" cy="564783"/>
          </a:xfrm>
          <a:prstGeom prst="rect">
            <a:avLst/>
          </a:prstGeom>
          <a:solidFill>
            <a:srgbClr val="FF99FF"/>
          </a:solidFill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function work()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448494" y="4371978"/>
            <a:ext cx="2150448" cy="5647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function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tran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肘形连接符 7"/>
          <p:cNvCxnSpPr>
            <a:stCxn id="4" idx="3"/>
            <a:endCxn id="19" idx="1"/>
          </p:cNvCxnSpPr>
          <p:nvPr/>
        </p:nvCxnSpPr>
        <p:spPr bwMode="auto">
          <a:xfrm>
            <a:off x="2475914" y="1610133"/>
            <a:ext cx="972579" cy="1293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肘形连接符 14"/>
          <p:cNvCxnSpPr>
            <a:stCxn id="16" idx="3"/>
            <a:endCxn id="19" idx="1"/>
          </p:cNvCxnSpPr>
          <p:nvPr/>
        </p:nvCxnSpPr>
        <p:spPr bwMode="auto">
          <a:xfrm flipV="1">
            <a:off x="2475914" y="2903537"/>
            <a:ext cx="972579" cy="11321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矩形 30"/>
          <p:cNvSpPr/>
          <p:nvPr/>
        </p:nvSpPr>
        <p:spPr bwMode="auto">
          <a:xfrm>
            <a:off x="6429303" y="2630881"/>
            <a:ext cx="2545889" cy="54530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implements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Trainees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429302" y="3220338"/>
            <a:ext cx="2545889" cy="710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function study</a:t>
            </a: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()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{……}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6429301" y="3952923"/>
            <a:ext cx="2545889" cy="710866"/>
          </a:xfrm>
          <a:prstGeom prst="rect">
            <a:avLst/>
          </a:prstGeom>
          <a:solidFill>
            <a:srgbClr val="FF99FF"/>
          </a:solidFill>
          <a:ln>
            <a:solidFill>
              <a:srgbClr val="FF33CC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function work</a:t>
            </a: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()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{……}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6429300" y="4696611"/>
            <a:ext cx="2545889" cy="7108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function 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tran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{……}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429299" y="5426231"/>
            <a:ext cx="2545889" cy="7108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function _</a:t>
            </a:r>
            <a:r>
              <a:rPr kumimoji="0" lang="en-US" altLang="zh-CN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_</a:t>
            </a:r>
            <a:r>
              <a:rPr kumimoji="0" lang="en-US" altLang="zh-CN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contruct</a:t>
            </a:r>
            <a:r>
              <a:rPr kumimoji="0" lang="en-US" altLang="zh-CN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{……}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2" name="直接箭头连接符 51"/>
          <p:cNvCxnSpPr>
            <a:stCxn id="19" idx="3"/>
            <a:endCxn id="31" idx="1"/>
          </p:cNvCxnSpPr>
          <p:nvPr/>
        </p:nvCxnSpPr>
        <p:spPr bwMode="auto">
          <a:xfrm flipV="1">
            <a:off x="5598942" y="2903536"/>
            <a:ext cx="830361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剪去同侧角的矩形 52"/>
          <p:cNvSpPr/>
          <p:nvPr/>
        </p:nvSpPr>
        <p:spPr bwMode="auto">
          <a:xfrm>
            <a:off x="9578929" y="2630881"/>
            <a:ext cx="2136532" cy="545309"/>
          </a:xfrm>
          <a:prstGeom prst="snip2SameRect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$trainee1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0" name="直接箭头连接符 59"/>
          <p:cNvCxnSpPr>
            <a:stCxn id="31" idx="3"/>
            <a:endCxn id="53" idx="2"/>
          </p:cNvCxnSpPr>
          <p:nvPr/>
        </p:nvCxnSpPr>
        <p:spPr bwMode="auto">
          <a:xfrm>
            <a:off x="8975192" y="2903536"/>
            <a:ext cx="60373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任意多边形 68"/>
          <p:cNvSpPr/>
          <p:nvPr/>
        </p:nvSpPr>
        <p:spPr>
          <a:xfrm>
            <a:off x="11307788" y="2552066"/>
            <a:ext cx="759074" cy="711679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gradFill flip="none" rotWithShape="1">
            <a:gsLst>
              <a:gs pos="0">
                <a:srgbClr val="FF0000"/>
              </a:gs>
              <a:gs pos="98000">
                <a:srgbClr val="C000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417" tIns="751417" rIns="751418" bIns="75141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700" kern="1200"/>
          </a:p>
        </p:txBody>
      </p:sp>
    </p:spTree>
    <p:extLst>
      <p:ext uri="{BB962C8B-B14F-4D97-AF65-F5344CB8AC3E}">
        <p14:creationId xmlns:p14="http://schemas.microsoft.com/office/powerpoint/2010/main" val="31077195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69" grpId="0" animBg="1"/>
      <p:bldP spid="6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372873" y="2599332"/>
            <a:ext cx="5647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_ _</a:t>
            </a:r>
            <a:r>
              <a:rPr lang="en-US" altLang="zh-CN" sz="5400" dirty="0" err="1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autoload</a:t>
            </a:r>
            <a:r>
              <a:rPr lang="en-US" altLang="zh-CN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方法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096749" y="2768898"/>
            <a:ext cx="966788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07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528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8.7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 _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autoload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11005306" cy="50783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为了提高代码的重用率，通常的会将一个独立、完整的类定义保存在一个独立的</a:t>
            </a: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文件中，并将该文件命名与类名一致。当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需要在其它文件中</a:t>
            </a:r>
            <a:r>
              <a:rPr lang="zh-CN" altLang="en-US" sz="2400" dirty="0">
                <a:cs typeface="Times New Roman" panose="02020603050405020304" pitchFamily="18" charset="0"/>
              </a:rPr>
              <a:t>对该类实例化时，利用</a:t>
            </a:r>
            <a:r>
              <a:rPr lang="en-US" altLang="zh-CN" sz="2400" dirty="0">
                <a:cs typeface="Times New Roman" panose="02020603050405020304" pitchFamily="18" charset="0"/>
              </a:rPr>
              <a:t>include()</a:t>
            </a:r>
            <a:r>
              <a:rPr lang="zh-CN" altLang="en-US" sz="2400" dirty="0">
                <a:cs typeface="Times New Roman" panose="02020603050405020304" pitchFamily="18" charset="0"/>
              </a:rPr>
              <a:t>函数或</a:t>
            </a:r>
            <a:r>
              <a:rPr lang="en-US" altLang="zh-CN" sz="2400" dirty="0">
                <a:cs typeface="Times New Roman" panose="02020603050405020304" pitchFamily="18" charset="0"/>
              </a:rPr>
              <a:t>require()</a:t>
            </a:r>
            <a:r>
              <a:rPr lang="zh-CN" altLang="en-US" sz="2400" dirty="0">
                <a:cs typeface="Times New Roman" panose="02020603050405020304" pitchFamily="18" charset="0"/>
              </a:rPr>
              <a:t>函数，将类文件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包含进来</a:t>
            </a:r>
            <a:r>
              <a:rPr lang="zh-CN" altLang="en-US" sz="2400" dirty="0">
                <a:cs typeface="Times New Roman" panose="02020603050405020304" pitchFamily="18" charset="0"/>
              </a:rPr>
              <a:t>即可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。。</a:t>
            </a:r>
            <a:endParaRPr lang="zh-CN" altLang="en-US" sz="24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但是当一个文件中需要包含多个类文件时，就需要使用大量的</a:t>
            </a:r>
            <a:r>
              <a:rPr lang="en-US" altLang="zh-CN" sz="2400" dirty="0">
                <a:cs typeface="Times New Roman" panose="02020603050405020304" pitchFamily="18" charset="0"/>
              </a:rPr>
              <a:t>include()</a:t>
            </a:r>
            <a:r>
              <a:rPr lang="zh-CN" altLang="en-US" sz="2400" dirty="0"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cs typeface="Times New Roman" panose="02020603050405020304" pitchFamily="18" charset="0"/>
              </a:rPr>
              <a:t>require()</a:t>
            </a:r>
            <a:r>
              <a:rPr lang="zh-CN" altLang="en-US" sz="2400" dirty="0">
                <a:cs typeface="Times New Roman" panose="02020603050405020304" pitchFamily="18" charset="0"/>
              </a:rPr>
              <a:t>函数，才能把相关的类文件包含进来，很不方便。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PHP</a:t>
            </a:r>
            <a:r>
              <a:rPr lang="zh-CN" altLang="en-US" sz="2400" dirty="0">
                <a:cs typeface="Times New Roman" panose="02020603050405020304" pitchFamily="18" charset="0"/>
              </a:rPr>
              <a:t>为此提供了一个魔术方法</a:t>
            </a:r>
            <a:r>
              <a:rPr lang="en-US" altLang="zh-CN" sz="2400" dirty="0">
                <a:cs typeface="Times New Roman" panose="02020603050405020304" pitchFamily="18" charset="0"/>
              </a:rPr>
              <a:t>__</a:t>
            </a:r>
            <a:r>
              <a:rPr lang="en-US" altLang="zh-CN" sz="2400" dirty="0" err="1">
                <a:cs typeface="Times New Roman" panose="02020603050405020304" pitchFamily="18" charset="0"/>
              </a:rPr>
              <a:t>autoload</a:t>
            </a:r>
            <a:r>
              <a:rPr lang="en-US" altLang="zh-CN" sz="2400" dirty="0"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cs typeface="Times New Roman" panose="02020603050405020304" pitchFamily="18" charset="0"/>
              </a:rPr>
              <a:t>方法来解决。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当程序需要用到某个类，而该类所在的文件又未被包含进当前文件时，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autoload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()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方法会自动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在指定的路径下查找与该类同名的文件，如果找到，</a:t>
            </a:r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即包含进当到文件中，程序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继续正常执行，否则，报告错误。</a:t>
            </a:r>
          </a:p>
        </p:txBody>
      </p:sp>
    </p:spTree>
    <p:extLst>
      <p:ext uri="{BB962C8B-B14F-4D97-AF65-F5344CB8AC3E}">
        <p14:creationId xmlns:p14="http://schemas.microsoft.com/office/powerpoint/2010/main" val="212161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39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8.7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 _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autoload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()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332" y="1069264"/>
            <a:ext cx="4384510" cy="5745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_ _</a:t>
            </a:r>
            <a:r>
              <a:rPr lang="en-US" altLang="zh-CN" sz="2400" dirty="0" err="1">
                <a:cs typeface="Times New Roman" panose="02020603050405020304" pitchFamily="18" charset="0"/>
              </a:rPr>
              <a:t>autoload</a:t>
            </a:r>
            <a:r>
              <a:rPr lang="en-US" altLang="zh-CN" sz="2400" dirty="0">
                <a:cs typeface="Times New Roman" panose="02020603050405020304" pitchFamily="18" charset="0"/>
              </a:rPr>
              <a:t>()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方法的使用思维：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折角形 3"/>
          <p:cNvSpPr/>
          <p:nvPr/>
        </p:nvSpPr>
        <p:spPr bwMode="auto">
          <a:xfrm>
            <a:off x="6555545" y="5841796"/>
            <a:ext cx="1786596" cy="585898"/>
          </a:xfrm>
          <a:prstGeom prst="foldedCorner">
            <a:avLst>
              <a:gd name="adj" fmla="val 3532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class B { ……}</a:t>
            </a:r>
          </a:p>
        </p:txBody>
      </p:sp>
      <p:sp>
        <p:nvSpPr>
          <p:cNvPr id="13" name="折角形 12"/>
          <p:cNvSpPr/>
          <p:nvPr/>
        </p:nvSpPr>
        <p:spPr bwMode="auto">
          <a:xfrm>
            <a:off x="401791" y="2229743"/>
            <a:ext cx="2760426" cy="2476112"/>
          </a:xfrm>
          <a:prstGeom prst="foldedCorner">
            <a:avLst>
              <a:gd name="adj" fmla="val 18762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&lt;?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php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function _ _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autoload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()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    $a=new class A{}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   $b=new class B{}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?&gt;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449" y="4771904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object.php</a:t>
            </a:r>
            <a:endParaRPr lang="zh-CN" altLang="en-US" sz="2400" dirty="0"/>
          </a:p>
        </p:txBody>
      </p:sp>
      <p:sp>
        <p:nvSpPr>
          <p:cNvPr id="6" name="菱形 5"/>
          <p:cNvSpPr/>
          <p:nvPr/>
        </p:nvSpPr>
        <p:spPr bwMode="auto">
          <a:xfrm>
            <a:off x="3831862" y="2909137"/>
            <a:ext cx="2025026" cy="1117324"/>
          </a:xfrm>
          <a:prstGeom prst="diamond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A.Php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B.Php</a:t>
            </a:r>
            <a:endParaRPr lang="en-US" altLang="zh-CN" dirty="0" smtClean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存在？</a:t>
            </a:r>
          </a:p>
        </p:txBody>
      </p:sp>
      <p:sp>
        <p:nvSpPr>
          <p:cNvPr id="16" name="折角形 15"/>
          <p:cNvSpPr/>
          <p:nvPr/>
        </p:nvSpPr>
        <p:spPr bwMode="auto">
          <a:xfrm>
            <a:off x="9114285" y="1436202"/>
            <a:ext cx="2760426" cy="4063194"/>
          </a:xfrm>
          <a:prstGeom prst="foldedCorner">
            <a:avLst>
              <a:gd name="adj" fmla="val 18762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&lt;?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php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function _ _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autoload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()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    $a=new class A{}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   $b=new class B{}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     </a:t>
            </a:r>
            <a:r>
              <a:rPr lang="en-US" altLang="zh-CN" sz="2000" dirty="0" smtClean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class A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      {……}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     class B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itchFamily="34" charset="0"/>
                <a:ea typeface="宋体" pitchFamily="2" charset="-122"/>
              </a:rPr>
              <a:t>     {……}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?&gt;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202930" y="5363323"/>
            <a:ext cx="1282890" cy="81744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</a:rPr>
              <a:t>error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折角形 17"/>
          <p:cNvSpPr/>
          <p:nvPr/>
        </p:nvSpPr>
        <p:spPr bwMode="auto">
          <a:xfrm>
            <a:off x="6555544" y="5004048"/>
            <a:ext cx="1786597" cy="585898"/>
          </a:xfrm>
          <a:prstGeom prst="foldedCorner">
            <a:avLst>
              <a:gd name="adj" fmla="val 3532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class A { ……}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6592288" y="3158310"/>
            <a:ext cx="1786597" cy="61897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_ _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autoload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()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0" name="直接箭头连接符 9"/>
          <p:cNvCxnSpPr>
            <a:stCxn id="13" idx="3"/>
            <a:endCxn id="6" idx="1"/>
          </p:cNvCxnSpPr>
          <p:nvPr/>
        </p:nvCxnSpPr>
        <p:spPr bwMode="auto">
          <a:xfrm>
            <a:off x="3162217" y="3467799"/>
            <a:ext cx="6696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/>
          <p:cNvCxnSpPr>
            <a:stCxn id="6" idx="2"/>
            <a:endCxn id="7" idx="0"/>
          </p:cNvCxnSpPr>
          <p:nvPr/>
        </p:nvCxnSpPr>
        <p:spPr bwMode="auto">
          <a:xfrm>
            <a:off x="4844375" y="4026461"/>
            <a:ext cx="0" cy="13368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>
            <a:stCxn id="6" idx="3"/>
            <a:endCxn id="8" idx="1"/>
          </p:cNvCxnSpPr>
          <p:nvPr/>
        </p:nvCxnSpPr>
        <p:spPr bwMode="auto">
          <a:xfrm>
            <a:off x="5856888" y="3467799"/>
            <a:ext cx="73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肘形连接符 25"/>
          <p:cNvCxnSpPr>
            <a:stCxn id="18" idx="1"/>
            <a:endCxn id="8" idx="2"/>
          </p:cNvCxnSpPr>
          <p:nvPr/>
        </p:nvCxnSpPr>
        <p:spPr bwMode="auto">
          <a:xfrm rot="10800000" flipH="1">
            <a:off x="6555543" y="3777289"/>
            <a:ext cx="930043" cy="1519709"/>
          </a:xfrm>
          <a:prstGeom prst="bentConnector4">
            <a:avLst>
              <a:gd name="adj1" fmla="val -24580"/>
              <a:gd name="adj2" fmla="val 59638"/>
            </a:avLst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dash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肘形连接符 27"/>
          <p:cNvCxnSpPr>
            <a:stCxn id="4" idx="3"/>
            <a:endCxn id="8" idx="2"/>
          </p:cNvCxnSpPr>
          <p:nvPr/>
        </p:nvCxnSpPr>
        <p:spPr bwMode="auto">
          <a:xfrm flipH="1" flipV="1">
            <a:off x="7485587" y="3777288"/>
            <a:ext cx="856554" cy="2357457"/>
          </a:xfrm>
          <a:prstGeom prst="bentConnector4">
            <a:avLst>
              <a:gd name="adj1" fmla="val -26688"/>
              <a:gd name="adj2" fmla="val 56213"/>
            </a:avLst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dash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>
            <a:stCxn id="8" idx="3"/>
          </p:cNvCxnSpPr>
          <p:nvPr/>
        </p:nvCxnSpPr>
        <p:spPr bwMode="auto">
          <a:xfrm>
            <a:off x="8378885" y="3467799"/>
            <a:ext cx="75261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4449183" y="41848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844018" y="30676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25425616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8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8.6.3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、用接口实现多继承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241470" y="905490"/>
            <a:ext cx="11650454" cy="5691156"/>
          </a:xfrm>
          <a:prstGeom prst="roundRect">
            <a:avLst>
              <a:gd name="adj" fmla="val 3139"/>
            </a:avLst>
          </a:prstGeom>
          <a:solidFill>
            <a:srgbClr val="1E3A1A"/>
          </a:solidFill>
          <a:ln w="12700">
            <a:solidFill>
              <a:srgbClr val="0E8146"/>
            </a:solidFill>
            <a:bevel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3280" y="905489"/>
            <a:ext cx="4554818" cy="2794313"/>
          </a:xfrm>
          <a:prstGeom prst="rect">
            <a:avLst/>
          </a:prstGeom>
        </p:spPr>
        <p:txBody>
          <a:bodyPr wrap="square" numCol="1" spcCol="540000">
            <a:no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8-15】——</a:t>
            </a:r>
            <a:r>
              <a:rPr lang="en-US" altLang="zh-CN" sz="2000" kern="1600" spc="50" dirty="0" err="1" smtClean="0">
                <a:solidFill>
                  <a:schemeClr val="bg1"/>
                </a:solidFill>
                <a:cs typeface="Courier New" panose="02070309020205020404" pitchFamily="49" charset="0"/>
              </a:rPr>
              <a:t>ArtObject.class.php</a:t>
            </a:r>
            <a:endParaRPr lang="en-US" altLang="zh-CN" sz="2000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class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ArtObject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    </a:t>
            </a:r>
            <a:r>
              <a:rPr lang="en-US" altLang="zh-CN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//</a:t>
            </a:r>
            <a:r>
              <a:rPr lang="zh-CN" altLang="en-US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艺术课程类</a:t>
            </a:r>
            <a:endParaRPr lang="en-US" altLang="zh-CN" sz="2000" kern="1600" spc="5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altLang="zh-CN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{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	……   </a:t>
            </a:r>
            <a:r>
              <a:rPr lang="en-US" altLang="zh-CN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//</a:t>
            </a:r>
            <a:r>
              <a:rPr lang="zh-CN" altLang="en-US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类的实现（略）</a:t>
            </a:r>
            <a:endParaRPr lang="en-US" altLang="zh-CN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kern="1600" spc="50" dirty="0" smtClean="0">
                <a:solidFill>
                  <a:srgbClr val="FFFF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endParaRPr lang="zh-CN" altLang="en-US" kern="1600" spc="50" dirty="0" smtClean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9943" y="905489"/>
            <a:ext cx="5623412" cy="529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【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例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8-15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】——8-15.php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&lt;?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php</a:t>
            </a:r>
            <a:endParaRPr lang="en-US" altLang="zh-CN" sz="2000" kern="1600" spc="50" dirty="0" smtClean="0">
              <a:solidFill>
                <a:srgbClr val="FF66FF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//</a:t>
            </a:r>
            <a:r>
              <a:rPr lang="zh-CN" altLang="en-US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自动载入所要实例化的类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 smtClean="0">
                <a:solidFill>
                  <a:srgbClr val="FF66FF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3CBADC"/>
                </a:solidFill>
                <a:cs typeface="Courier New" panose="02070309020205020404" pitchFamily="49" charset="0"/>
              </a:rPr>
              <a:t>function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__</a:t>
            </a:r>
            <a:r>
              <a:rPr lang="en-US" altLang="zh-CN" sz="2000" kern="1600" spc="50" dirty="0" err="1">
                <a:solidFill>
                  <a:srgbClr val="00CC00"/>
                </a:solidFill>
                <a:cs typeface="Courier New" panose="02070309020205020404" pitchFamily="49" charset="0"/>
              </a:rPr>
              <a:t>autoload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err="1">
                <a:solidFill>
                  <a:srgbClr val="FF33CC"/>
                </a:solidFill>
                <a:cs typeface="Courier New" panose="02070309020205020404" pitchFamily="49" charset="0"/>
              </a:rPr>
              <a:t>class_name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)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        //</a:t>
            </a:r>
            <a:r>
              <a:rPr lang="zh-CN" altLang="en-US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指定类文件路径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       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err="1">
                <a:solidFill>
                  <a:srgbClr val="FF33CC"/>
                </a:solidFill>
                <a:cs typeface="Courier New" panose="02070309020205020404" pitchFamily="49" charset="0"/>
              </a:rPr>
              <a:t>class_path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class_name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.'</a:t>
            </a: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.</a:t>
            </a:r>
            <a:r>
              <a:rPr lang="en-US" altLang="zh-CN" sz="2000" kern="1600" spc="5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class.php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';</a:t>
            </a:r>
            <a:endParaRPr lang="en-US" altLang="zh-CN" sz="2000" kern="1600" spc="5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if(</a:t>
            </a:r>
            <a:r>
              <a:rPr lang="en-US" altLang="zh-CN" sz="2000" kern="1600" spc="50" dirty="0" err="1">
                <a:solidFill>
                  <a:srgbClr val="00CC00"/>
                </a:solidFill>
                <a:cs typeface="Courier New" panose="02070309020205020404" pitchFamily="49" charset="0"/>
              </a:rPr>
              <a:t>file_exists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err="1">
                <a:solidFill>
                  <a:srgbClr val="FF33CC"/>
                </a:solidFill>
                <a:cs typeface="Courier New" panose="02070309020205020404" pitchFamily="49" charset="0"/>
              </a:rPr>
              <a:t>class_path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))</a:t>
            </a:r>
            <a:r>
              <a:rPr lang="en-US" altLang="zh-CN" sz="2000" kern="1600" spc="50" dirty="0" smtClean="0">
                <a:solidFill>
                  <a:srgbClr val="00CC00"/>
                </a:solidFill>
                <a:cs typeface="Courier New" panose="02070309020205020404" pitchFamily="49" charset="0"/>
              </a:rPr>
              <a:t>{</a:t>
            </a:r>
            <a:endParaRPr lang="en-US" altLang="zh-CN" sz="2000" kern="1600" spc="50" dirty="0">
              <a:solidFill>
                <a:srgbClr val="00CC00"/>
              </a:solidFill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</a:t>
            </a:r>
            <a:r>
              <a:rPr lang="en-US" altLang="zh-CN" sz="2000" kern="1600" spc="50" dirty="0" err="1">
                <a:solidFill>
                  <a:srgbClr val="00CC00"/>
                </a:solidFill>
                <a:cs typeface="Courier New" panose="02070309020205020404" pitchFamily="49" charset="0"/>
              </a:rPr>
              <a:t>include_once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(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</a:t>
            </a:r>
            <a:r>
              <a:rPr lang="en-US" altLang="zh-CN" sz="2000" kern="1600" spc="50" dirty="0" err="1">
                <a:solidFill>
                  <a:srgbClr val="FF33CC"/>
                </a:solidFill>
                <a:cs typeface="Courier New" panose="02070309020205020404" pitchFamily="49" charset="0"/>
              </a:rPr>
              <a:t>class_path</a:t>
            </a:r>
            <a:r>
              <a:rPr lang="en-US" altLang="zh-CN" sz="2000" kern="1600" spc="50" dirty="0" smtClean="0">
                <a:solidFill>
                  <a:schemeClr val="bg1"/>
                </a:solidFill>
                <a:cs typeface="Courier New" panose="02070309020205020404" pitchFamily="49" charset="0"/>
              </a:rPr>
              <a:t>);  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else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            echo "</a:t>
            </a:r>
            <a:r>
              <a:rPr lang="zh-CN" altLang="en-US" sz="2000" kern="1600" spc="50" dirty="0">
                <a:solidFill>
                  <a:srgbClr val="FF0000"/>
                </a:solidFill>
                <a:cs typeface="Courier New" panose="02070309020205020404" pitchFamily="49" charset="0"/>
              </a:rPr>
              <a:t>指定的类文件不存在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";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rgbClr val="FF99FF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00CC00"/>
                </a:solidFill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    //</a:t>
            </a:r>
            <a:r>
              <a:rPr lang="zh-CN" altLang="en-US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实例化</a:t>
            </a:r>
            <a:r>
              <a:rPr lang="en-US" altLang="zh-CN" sz="2000" kern="1600" spc="5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ArtObject</a:t>
            </a:r>
            <a:r>
              <a:rPr lang="zh-CN" altLang="en-US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类</a:t>
            </a:r>
            <a:r>
              <a:rPr lang="zh-CN" altLang="en-US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成</a:t>
            </a:r>
            <a:r>
              <a:rPr lang="zh-CN" altLang="en-US" sz="2000" kern="1600" spc="5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为</a:t>
            </a:r>
            <a:r>
              <a:rPr lang="zh-CN" altLang="en-US" sz="2000" kern="1600" spc="5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anose="02070309020205020404" pitchFamily="49" charset="0"/>
              </a:rPr>
              <a:t>对象</a:t>
            </a:r>
            <a:endParaRPr lang="zh-CN" altLang="en-US" sz="2000" kern="1600" spc="5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Courier New" panose="02070309020205020404" pitchFamily="49" charset="0"/>
            </a:endParaRP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zh-CN" altLang="en-US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    </a:t>
            </a:r>
            <a:r>
              <a:rPr lang="en-US" altLang="zh-CN" sz="2000" kern="1600" spc="50" dirty="0">
                <a:solidFill>
                  <a:srgbClr val="FF33CC"/>
                </a:solidFill>
                <a:cs typeface="Courier New" panose="02070309020205020404" pitchFamily="49" charset="0"/>
              </a:rPr>
              <a:t>$object1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=</a:t>
            </a:r>
            <a:r>
              <a:rPr lang="en-US" altLang="zh-CN" sz="2000" kern="1600" spc="50" dirty="0">
                <a:solidFill>
                  <a:srgbClr val="FF66FF"/>
                </a:solidFill>
                <a:cs typeface="Courier New" panose="02070309020205020404" pitchFamily="49" charset="0"/>
              </a:rPr>
              <a:t>new </a:t>
            </a:r>
            <a:r>
              <a:rPr lang="en-US" altLang="zh-CN" sz="2000" kern="1600" spc="50" dirty="0" err="1">
                <a:solidFill>
                  <a:srgbClr val="FFFF00"/>
                </a:solidFill>
                <a:cs typeface="Courier New" panose="02070309020205020404" pitchFamily="49" charset="0"/>
              </a:rPr>
              <a:t>ArtObject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('</a:t>
            </a:r>
            <a:r>
              <a:rPr lang="zh-CN" altLang="en-US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声乐基础</a:t>
            </a:r>
            <a:r>
              <a:rPr lang="en-US" altLang="zh-CN" sz="2000" kern="1600" spc="50" dirty="0">
                <a:solidFill>
                  <a:schemeClr val="bg1"/>
                </a:solidFill>
                <a:cs typeface="Courier New" panose="02070309020205020404" pitchFamily="49" charset="0"/>
              </a:rPr>
              <a:t>',25);</a:t>
            </a:r>
          </a:p>
          <a:p>
            <a:pPr>
              <a:lnSpc>
                <a:spcPts val="2900"/>
              </a:lnSpc>
              <a:spcAft>
                <a:spcPts val="0"/>
              </a:spcAft>
            </a:pPr>
            <a:r>
              <a:rPr lang="en-US" altLang="zh-CN" sz="2000" kern="1600" spc="5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?&gt;</a:t>
            </a:r>
            <a:endParaRPr lang="en-US" altLang="zh-CN" sz="2000" kern="1600" spc="5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H="1">
            <a:off x="5551374" y="1130698"/>
            <a:ext cx="1" cy="5240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052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801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组合 10"/>
          <p:cNvGrpSpPr>
            <a:grpSpLocks/>
          </p:cNvGrpSpPr>
          <p:nvPr/>
        </p:nvGrpSpPr>
        <p:grpSpPr bwMode="auto">
          <a:xfrm flipV="1">
            <a:off x="0" y="0"/>
            <a:ext cx="12192000" cy="1327150"/>
            <a:chOff x="0" y="0"/>
            <a:chExt cx="12192000" cy="1328057"/>
          </a:xfrm>
        </p:grpSpPr>
        <p:sp>
          <p:nvSpPr>
            <p:cNvPr id="24587" name="梯形 12"/>
            <p:cNvSpPr>
              <a:spLocks noChangeArrowheads="1"/>
            </p:cNvSpPr>
            <p:nvPr/>
          </p:nvSpPr>
          <p:spPr bwMode="auto">
            <a:xfrm>
              <a:off x="2177143" y="0"/>
              <a:ext cx="7837716" cy="870857"/>
            </a:xfrm>
            <a:custGeom>
              <a:avLst/>
              <a:gdLst>
                <a:gd name="T0" fmla="*/ 0 w 1936750"/>
                <a:gd name="T1" fmla="*/ 870857 h 435016"/>
                <a:gd name="T2" fmla="*/ 1365181 w 1936750"/>
                <a:gd name="T3" fmla="*/ 82 h 435016"/>
                <a:gd name="T4" fmla="*/ 6472535 w 1936750"/>
                <a:gd name="T5" fmla="*/ 82 h 435016"/>
                <a:gd name="T6" fmla="*/ 7837716 w 1936750"/>
                <a:gd name="T7" fmla="*/ 870857 h 435016"/>
                <a:gd name="T8" fmla="*/ 0 w 1936750"/>
                <a:gd name="T9" fmla="*/ 870857 h 4350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6750"/>
                <a:gd name="T16" fmla="*/ 0 h 435016"/>
                <a:gd name="T17" fmla="*/ 1936750 w 1936750"/>
                <a:gd name="T18" fmla="*/ 435016 h 4350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6750" h="435016">
                  <a:moveTo>
                    <a:pt x="0" y="435016"/>
                  </a:moveTo>
                  <a:cubicBezTo>
                    <a:pt x="201348" y="315424"/>
                    <a:pt x="110597" y="-4192"/>
                    <a:pt x="337345" y="41"/>
                  </a:cubicBezTo>
                  <a:lnTo>
                    <a:pt x="1599405" y="41"/>
                  </a:lnTo>
                  <a:cubicBezTo>
                    <a:pt x="1838853" y="-1017"/>
                    <a:pt x="1729052" y="305899"/>
                    <a:pt x="1936750" y="435016"/>
                  </a:cubicBezTo>
                  <a:lnTo>
                    <a:pt x="0" y="435016"/>
                  </a:lnTo>
                  <a:close/>
                </a:path>
              </a:pathLst>
            </a:cu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8" name="矩形 3"/>
            <p:cNvSpPr>
              <a:spLocks noChangeArrowheads="1"/>
            </p:cNvSpPr>
            <p:nvPr/>
          </p:nvSpPr>
          <p:spPr bwMode="auto">
            <a:xfrm>
              <a:off x="0" y="870857"/>
              <a:ext cx="12192000" cy="457200"/>
            </a:xfrm>
            <a:prstGeom prst="rect">
              <a:avLst/>
            </a:pr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4581" name="椭圆 7"/>
          <p:cNvSpPr>
            <a:spLocks noChangeArrowheads="1"/>
          </p:cNvSpPr>
          <p:nvPr/>
        </p:nvSpPr>
        <p:spPr bwMode="auto">
          <a:xfrm>
            <a:off x="4857750" y="2044700"/>
            <a:ext cx="2476500" cy="24765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582" name="矩形 8"/>
          <p:cNvSpPr>
            <a:spLocks noChangeArrowheads="1"/>
          </p:cNvSpPr>
          <p:nvPr/>
        </p:nvSpPr>
        <p:spPr bwMode="auto">
          <a:xfrm>
            <a:off x="2928294" y="4854029"/>
            <a:ext cx="65966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spc="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感谢聆听，祝君进步！</a:t>
            </a:r>
            <a:endParaRPr lang="en-US" altLang="zh-CN" sz="4400" b="1" spc="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65" y="142524"/>
            <a:ext cx="1054340" cy="1028934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tmFilter="0,0; .5, 1; 1, 1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类的定义与初始化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8.1.1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16129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、类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193677" y="452755"/>
            <a:ext cx="2584450" cy="276925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9585275" y="3208080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构造函数</a:t>
            </a:r>
          </a:p>
        </p:txBody>
      </p:sp>
      <p:sp>
        <p:nvSpPr>
          <p:cNvPr id="73" name="矩形 72"/>
          <p:cNvSpPr/>
          <p:nvPr/>
        </p:nvSpPr>
        <p:spPr bwMode="auto">
          <a:xfrm>
            <a:off x="9585275" y="3927045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私有成员方法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9598923" y="4646010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保护成员方法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9598923" y="5364975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公有成员方法</a:t>
            </a:r>
          </a:p>
        </p:txBody>
      </p:sp>
      <p:sp>
        <p:nvSpPr>
          <p:cNvPr id="76" name="矩形 75"/>
          <p:cNvSpPr/>
          <p:nvPr/>
        </p:nvSpPr>
        <p:spPr bwMode="auto">
          <a:xfrm>
            <a:off x="9585275" y="6083939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析构函数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343784" y="3215030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私有成员属性</a:t>
            </a:r>
          </a:p>
        </p:txBody>
      </p:sp>
      <p:sp>
        <p:nvSpPr>
          <p:cNvPr id="78" name="矩形 77"/>
          <p:cNvSpPr/>
          <p:nvPr/>
        </p:nvSpPr>
        <p:spPr bwMode="auto">
          <a:xfrm>
            <a:off x="350649" y="6090890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公有成员属性</a:t>
            </a:r>
          </a:p>
        </p:txBody>
      </p:sp>
      <p:sp>
        <p:nvSpPr>
          <p:cNvPr id="79" name="矩形 78"/>
          <p:cNvSpPr/>
          <p:nvPr/>
        </p:nvSpPr>
        <p:spPr bwMode="auto">
          <a:xfrm>
            <a:off x="343784" y="4652960"/>
            <a:ext cx="1976010" cy="58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保护成员属性</a:t>
            </a:r>
          </a:p>
        </p:txBody>
      </p:sp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8541335" y="229359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面向对象程序设计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653" y="103684"/>
            <a:ext cx="42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、类的定义与初始化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652" y="1071404"/>
            <a:ext cx="1119698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定义一个类，使用</a:t>
            </a:r>
            <a:r>
              <a:rPr lang="en-US" altLang="zh-CN" sz="2400" dirty="0">
                <a:cs typeface="Times New Roman" panose="02020603050405020304" pitchFamily="18" charset="0"/>
              </a:rPr>
              <a:t>class</a:t>
            </a:r>
            <a:r>
              <a:rPr lang="zh-CN" altLang="en-US" sz="2400" dirty="0">
                <a:cs typeface="Times New Roman" panose="02020603050405020304" pitchFamily="18" charset="0"/>
              </a:rPr>
              <a:t>关键字，后面是类名，然后是类的描述语句。</a:t>
            </a:r>
          </a:p>
          <a:p>
            <a:pPr algn="just"/>
            <a:r>
              <a:rPr lang="zh-CN" altLang="en-US" sz="2400" dirty="0">
                <a:cs typeface="Times New Roman" panose="02020603050405020304" pitchFamily="18" charset="0"/>
              </a:rPr>
              <a:t>不同的类的描述语句组成不完全相同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，一</a:t>
            </a:r>
            <a:r>
              <a:rPr lang="zh-CN" altLang="en-US" sz="2400" dirty="0">
                <a:cs typeface="Times New Roman" panose="02020603050405020304" pitchFamily="18" charset="0"/>
              </a:rPr>
              <a:t>个典型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PHP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类包括以下组成部分：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893069" y="2040792"/>
            <a:ext cx="2112149" cy="573206"/>
          </a:xfrm>
          <a:prstGeom prst="rect">
            <a:avLst/>
          </a:prstGeom>
          <a:ln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convex"/>
          </a:sp3d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class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346922" y="3208080"/>
            <a:ext cx="2546147" cy="586853"/>
          </a:xfrm>
          <a:prstGeom prst="rect">
            <a:avLst/>
          </a:prstGeom>
          <a:ln>
            <a:solidFill>
              <a:srgbClr val="0099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Private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2346921" y="6083939"/>
            <a:ext cx="2546147" cy="586853"/>
          </a:xfrm>
          <a:prstGeom prst="rect">
            <a:avLst/>
          </a:prstGeom>
          <a:gradFill>
            <a:gsLst>
              <a:gs pos="0">
                <a:srgbClr val="6600CC"/>
              </a:gs>
              <a:gs pos="80000">
                <a:srgbClr val="6600FF"/>
              </a:gs>
              <a:gs pos="100000">
                <a:srgbClr val="6666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public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2346921" y="4646010"/>
            <a:ext cx="2546147" cy="586853"/>
          </a:xfrm>
          <a:prstGeom prst="rect">
            <a:avLst/>
          </a:prstGeom>
          <a:gradFill>
            <a:gsLst>
              <a:gs pos="0">
                <a:srgbClr val="339966"/>
              </a:gs>
              <a:gs pos="80000">
                <a:srgbClr val="00FFCC"/>
              </a:gs>
              <a:gs pos="100000">
                <a:srgbClr val="00FFFF"/>
              </a:gs>
            </a:gsLst>
          </a:gradFill>
          <a:ln>
            <a:solidFill>
              <a:srgbClr val="0099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Protected $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7005218" y="3927045"/>
            <a:ext cx="2546147" cy="586853"/>
          </a:xfrm>
          <a:prstGeom prst="rect">
            <a:avLst/>
          </a:prstGeom>
          <a:gradFill>
            <a:gsLst>
              <a:gs pos="0">
                <a:srgbClr val="990033"/>
              </a:gs>
              <a:gs pos="80000">
                <a:srgbClr val="CC0066"/>
              </a:gs>
              <a:gs pos="100000">
                <a:srgbClr val="D60093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Prviate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025480" y="4646010"/>
            <a:ext cx="2546147" cy="586853"/>
          </a:xfrm>
          <a:prstGeom prst="rect">
            <a:avLst/>
          </a:prstGeom>
          <a:gradFill>
            <a:gsLst>
              <a:gs pos="0">
                <a:srgbClr val="FF0066"/>
              </a:gs>
              <a:gs pos="80000">
                <a:srgbClr val="FF6699"/>
              </a:gs>
              <a:gs pos="100000">
                <a:srgbClr val="CC0099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Proteced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025480" y="5364975"/>
            <a:ext cx="2546147" cy="586853"/>
          </a:xfrm>
          <a:prstGeom prst="rect">
            <a:avLst/>
          </a:prstGeom>
          <a:gradFill>
            <a:gsLst>
              <a:gs pos="0">
                <a:srgbClr val="800080"/>
              </a:gs>
              <a:gs pos="80000">
                <a:srgbClr val="FF33CC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public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7005218" y="3208080"/>
            <a:ext cx="2546147" cy="586853"/>
          </a:xfrm>
          <a:prstGeom prst="rect">
            <a:avLst/>
          </a:prstGeom>
          <a:gradFill>
            <a:gsLst>
              <a:gs pos="0">
                <a:srgbClr val="990099"/>
              </a:gs>
              <a:gs pos="80000">
                <a:srgbClr val="CC3399"/>
              </a:gs>
              <a:gs pos="100000">
                <a:srgbClr val="FF66FF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__construct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7005218" y="6083941"/>
            <a:ext cx="2546147" cy="586853"/>
          </a:xfrm>
          <a:prstGeom prst="rect">
            <a:avLst/>
          </a:prstGeom>
          <a:gradFill>
            <a:gsLst>
              <a:gs pos="0">
                <a:srgbClr val="990000"/>
              </a:gs>
              <a:gs pos="80000">
                <a:srgbClr val="FF5050"/>
              </a:gs>
              <a:gs pos="100000">
                <a:schemeClr val="bg1"/>
              </a:gs>
            </a:gsLst>
          </a:gradFill>
          <a:ln>
            <a:solidFill>
              <a:srgbClr val="C0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__destruct function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0" name="肘形连接符 9"/>
          <p:cNvCxnSpPr>
            <a:stCxn id="51" idx="2"/>
          </p:cNvCxnSpPr>
          <p:nvPr/>
        </p:nvCxnSpPr>
        <p:spPr bwMode="auto">
          <a:xfrm rot="5400000">
            <a:off x="4974368" y="2532698"/>
            <a:ext cx="893477" cy="1056076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肘形连接符 11"/>
          <p:cNvCxnSpPr>
            <a:stCxn id="51" idx="2"/>
            <a:endCxn id="55" idx="3"/>
          </p:cNvCxnSpPr>
          <p:nvPr/>
        </p:nvCxnSpPr>
        <p:spPr bwMode="auto">
          <a:xfrm rot="5400000">
            <a:off x="4258387" y="3248679"/>
            <a:ext cx="2325439" cy="1056076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肘形连接符 14"/>
          <p:cNvCxnSpPr>
            <a:stCxn id="51" idx="2"/>
            <a:endCxn id="54" idx="3"/>
          </p:cNvCxnSpPr>
          <p:nvPr/>
        </p:nvCxnSpPr>
        <p:spPr bwMode="auto">
          <a:xfrm rot="5400000">
            <a:off x="3539422" y="3967644"/>
            <a:ext cx="3763368" cy="1056076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肘形连接符 16"/>
          <p:cNvCxnSpPr>
            <a:stCxn id="51" idx="2"/>
            <a:endCxn id="71" idx="1"/>
          </p:cNvCxnSpPr>
          <p:nvPr/>
        </p:nvCxnSpPr>
        <p:spPr bwMode="auto">
          <a:xfrm rot="16200000" flipH="1">
            <a:off x="6033427" y="2529715"/>
            <a:ext cx="887509" cy="105607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肘形连接符 18"/>
          <p:cNvCxnSpPr>
            <a:endCxn id="56" idx="1"/>
          </p:cNvCxnSpPr>
          <p:nvPr/>
        </p:nvCxnSpPr>
        <p:spPr bwMode="auto">
          <a:xfrm rot="16200000" flipH="1">
            <a:off x="5677627" y="2892880"/>
            <a:ext cx="1599107" cy="1056076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肘形连接符 23"/>
          <p:cNvCxnSpPr>
            <a:endCxn id="58" idx="1"/>
          </p:cNvCxnSpPr>
          <p:nvPr/>
        </p:nvCxnSpPr>
        <p:spPr bwMode="auto">
          <a:xfrm rot="16200000" flipH="1">
            <a:off x="5321607" y="3235564"/>
            <a:ext cx="2331408" cy="1076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肘形连接符 26"/>
          <p:cNvCxnSpPr>
            <a:stCxn id="51" idx="2"/>
            <a:endCxn id="59" idx="1"/>
          </p:cNvCxnSpPr>
          <p:nvPr/>
        </p:nvCxnSpPr>
        <p:spPr bwMode="auto">
          <a:xfrm rot="16200000" flipH="1">
            <a:off x="4965110" y="3598032"/>
            <a:ext cx="3044404" cy="1076336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肘形连接符 28"/>
          <p:cNvCxnSpPr>
            <a:stCxn id="51" idx="2"/>
            <a:endCxn id="72" idx="1"/>
          </p:cNvCxnSpPr>
          <p:nvPr/>
        </p:nvCxnSpPr>
        <p:spPr bwMode="auto">
          <a:xfrm rot="16200000" flipH="1">
            <a:off x="4595496" y="3967646"/>
            <a:ext cx="3763370" cy="105607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1599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MS P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4009</TotalTime>
  <Pages>0</Pages>
  <Words>4625</Words>
  <Characters>0</Characters>
  <Application>Microsoft Office PowerPoint</Application>
  <DocSecurity>0</DocSecurity>
  <PresentationFormat>宽屏</PresentationFormat>
  <Lines>0</Lines>
  <Paragraphs>863</Paragraphs>
  <Slides>75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7" baseType="lpstr">
      <vt:lpstr>Adobe Gothic Std B</vt:lpstr>
      <vt:lpstr>MS PGothic</vt:lpstr>
      <vt:lpstr>黑体</vt:lpstr>
      <vt:lpstr>楷体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sunkinglsx</Manager>
  <Company>hzc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dc:description>电子工业出版社</dc:description>
  <cp:lastModifiedBy>林世鑫</cp:lastModifiedBy>
  <cp:revision>655</cp:revision>
  <dcterms:created xsi:type="dcterms:W3CDTF">2015-05-03T12:40:00Z</dcterms:created>
  <dcterms:modified xsi:type="dcterms:W3CDTF">2018-03-05T23:07:47Z</dcterms:modified>
  <cp:version>2018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2052-9.1.0.5060</vt:lpwstr>
  </property>
</Properties>
</file>